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287" r:id="rId2"/>
    <p:sldId id="306" r:id="rId3"/>
    <p:sldId id="307" r:id="rId4"/>
    <p:sldId id="308" r:id="rId5"/>
    <p:sldId id="309" r:id="rId6"/>
    <p:sldId id="310" r:id="rId7"/>
    <p:sldId id="312" r:id="rId8"/>
    <p:sldId id="311" r:id="rId9"/>
    <p:sldId id="297" r:id="rId10"/>
    <p:sldId id="299" r:id="rId11"/>
    <p:sldId id="300" r:id="rId12"/>
    <p:sldId id="301" r:id="rId13"/>
    <p:sldId id="302" r:id="rId14"/>
    <p:sldId id="303" r:id="rId15"/>
    <p:sldId id="304" r:id="rId16"/>
    <p:sldId id="305" r:id="rId17"/>
    <p:sldId id="313" r:id="rId18"/>
    <p:sldId id="296" r:id="rId19"/>
  </p:sldIdLst>
  <p:sldSz cx="9144000" cy="6858000" type="letter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39A2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314" autoAdjust="0"/>
    <p:restoredTop sz="94609" autoAdjust="0"/>
  </p:normalViewPr>
  <p:slideViewPr>
    <p:cSldViewPr snapToGrid="0" snapToObjects="1">
      <p:cViewPr varScale="1">
        <p:scale>
          <a:sx n="93" d="100"/>
          <a:sy n="93" d="100"/>
        </p:scale>
        <p:origin x="1928" y="2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 snapToGrid="0" snapToObjects="1">
      <p:cViewPr varScale="1">
        <p:scale>
          <a:sx n="86" d="100"/>
          <a:sy n="86" d="100"/>
        </p:scale>
        <p:origin x="-3174" y="-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4EF453-3529-3A42-AFF9-BCD2FFAC1A61}" type="datetime1">
              <a:rPr lang="en-US" smtClean="0"/>
              <a:pPr/>
              <a:t>5/8/19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A604AE-607F-1748-AF38-31532CAEAA6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3528254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129D3E-CA85-604F-9237-1D681A07E52F}" type="datetime1">
              <a:rPr lang="en-US" smtClean="0"/>
              <a:pPr/>
              <a:t>5/8/19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1AB768-8DD1-0841-B818-06F39B1574B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6936404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blipFill dpi="0" rotWithShape="1">
          <a:blip r:embed="rId2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 txBox="1">
            <a:spLocks/>
          </p:cNvSpPr>
          <p:nvPr userDrawn="1"/>
        </p:nvSpPr>
        <p:spPr>
          <a:xfrm>
            <a:off x="3175000" y="809625"/>
            <a:ext cx="5540374" cy="1539875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000" b="1" dirty="0">
                <a:solidFill>
                  <a:schemeClr val="bg1"/>
                </a:solidFill>
                <a:latin typeface="Arial"/>
                <a:cs typeface="Arial"/>
              </a:rPr>
              <a:t>Title Here</a:t>
            </a:r>
            <a:endParaRPr lang="en-US" sz="80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3" name="Text Placeholder 1"/>
          <p:cNvSpPr txBox="1">
            <a:spLocks/>
          </p:cNvSpPr>
          <p:nvPr userDrawn="1"/>
        </p:nvSpPr>
        <p:spPr>
          <a:xfrm>
            <a:off x="3175000" y="2660650"/>
            <a:ext cx="5540374" cy="1539875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000" dirty="0">
                <a:solidFill>
                  <a:schemeClr val="bg1"/>
                </a:solidFill>
                <a:latin typeface="Arial"/>
                <a:cs typeface="Arial"/>
              </a:rPr>
              <a:t>Subtitle</a:t>
            </a:r>
          </a:p>
        </p:txBody>
      </p:sp>
      <p:sp>
        <p:nvSpPr>
          <p:cNvPr id="4" name="Text Placeholder 1"/>
          <p:cNvSpPr txBox="1">
            <a:spLocks/>
          </p:cNvSpPr>
          <p:nvPr userDrawn="1"/>
        </p:nvSpPr>
        <p:spPr>
          <a:xfrm>
            <a:off x="3175000" y="4670425"/>
            <a:ext cx="5540374" cy="1539875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800" dirty="0">
                <a:solidFill>
                  <a:schemeClr val="bg1"/>
                </a:solidFill>
                <a:latin typeface="Arial"/>
                <a:cs typeface="Arial"/>
              </a:rPr>
              <a:t>Name</a:t>
            </a:r>
            <a:br>
              <a:rPr lang="en-US" sz="2800" dirty="0">
                <a:solidFill>
                  <a:schemeClr val="bg1"/>
                </a:solidFill>
                <a:latin typeface="Arial"/>
                <a:cs typeface="Arial"/>
              </a:rPr>
            </a:br>
            <a:r>
              <a:rPr lang="en-US" sz="2800" dirty="0">
                <a:solidFill>
                  <a:schemeClr val="bg1"/>
                </a:solidFill>
                <a:latin typeface="Arial"/>
                <a:cs typeface="Arial"/>
              </a:rPr>
              <a:t>Date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blipFill dpi="0" rotWithShape="1">
          <a:blip r:embed="rId2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blipFill dpi="0" rotWithShape="1">
          <a:blip r:embed="rId2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472439" y="809625"/>
            <a:ext cx="8242935" cy="4794250"/>
          </a:xfrm>
        </p:spPr>
        <p:txBody>
          <a:bodyPr/>
          <a:lstStyle/>
          <a:p>
            <a:pPr algn="ctr"/>
            <a:r>
              <a:rPr lang="en-US" sz="3200" b="1" dirty="0"/>
              <a:t>Header 1</a:t>
            </a:r>
          </a:p>
          <a:p>
            <a:r>
              <a:rPr lang="en-US" dirty="0">
                <a:solidFill>
                  <a:schemeClr val="tx1"/>
                </a:solidFill>
              </a:rPr>
              <a:t>Header 2</a:t>
            </a:r>
          </a:p>
          <a:p>
            <a:pPr>
              <a:buFont typeface="Arial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content</a:t>
            </a:r>
          </a:p>
          <a:p>
            <a:pPr>
              <a:buFont typeface="Arial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content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Header 2</a:t>
            </a:r>
          </a:p>
          <a:p>
            <a:pPr>
              <a:buFont typeface="Arial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content</a:t>
            </a:r>
          </a:p>
          <a:p>
            <a:pPr>
              <a:buFont typeface="Arial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content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472439" y="809625"/>
            <a:ext cx="8242935" cy="4794250"/>
          </a:xfrm>
        </p:spPr>
        <p:txBody>
          <a:bodyPr/>
          <a:lstStyle/>
          <a:p>
            <a:pPr algn="ctr"/>
            <a:r>
              <a:rPr lang="en-US" sz="3200" b="1" dirty="0"/>
              <a:t>Header 1</a:t>
            </a:r>
          </a:p>
          <a:p>
            <a:r>
              <a:rPr lang="en-US" dirty="0">
                <a:solidFill>
                  <a:schemeClr val="tx1"/>
                </a:solidFill>
              </a:rPr>
              <a:t>Header 2</a:t>
            </a:r>
          </a:p>
          <a:p>
            <a:pPr>
              <a:buFont typeface="Arial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content</a:t>
            </a:r>
          </a:p>
          <a:p>
            <a:pPr>
              <a:buFont typeface="Arial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content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Header 2</a:t>
            </a:r>
          </a:p>
          <a:p>
            <a:pPr>
              <a:buFont typeface="Arial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content</a:t>
            </a:r>
          </a:p>
          <a:p>
            <a:pPr>
              <a:buFont typeface="Arial"/>
              <a:buChar char="•"/>
            </a:pPr>
            <a:r>
              <a:rPr lang="en-US" sz="1800" dirty="0">
                <a:solidFill>
                  <a:schemeClr val="tx1"/>
                </a:solidFill>
              </a:rPr>
              <a:t>content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0DC88-A45C-D846-9DB2-9AB10CF008B0}" type="datetime1">
              <a:rPr lang="en-US" smtClean="0"/>
              <a:pPr/>
              <a:t>5/8/19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4C76B-B62B-E041-BECA-E1452F308EB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2E2717-3203-4F43-9C26-6F9A9CB87B5D}" type="datetime1">
              <a:rPr lang="en-US" smtClean="0"/>
              <a:pPr/>
              <a:t>5/8/19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4C76B-B62B-E041-BECA-E1452F308EB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95D6DE-B9D6-6C48-B331-E83074B6D0C5}" type="datetime1">
              <a:rPr lang="en-US" smtClean="0"/>
              <a:pPr/>
              <a:t>5/8/19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7E4C76B-B62B-E041-BECA-E1452F308EB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452B56-09E1-FC4E-81B2-3449090A922F}" type="datetime1">
              <a:rPr lang="en-US" smtClean="0"/>
              <a:pPr/>
              <a:t>5/8/19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E4C76B-B62B-E041-BECA-E1452F308EBC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1" r:id="rId2"/>
    <p:sldLayoutId id="2147483654" r:id="rId3"/>
    <p:sldLayoutId id="2147483649" r:id="rId4"/>
    <p:sldLayoutId id="2147483657" r:id="rId5"/>
    <p:sldLayoutId id="2147483658" r:id="rId6"/>
    <p:sldLayoutId id="2147483659" r:id="rId7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bornrealist.com/pictures-of-people-thinking-6807/" TargetMode="Externa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13" Type="http://schemas.openxmlformats.org/officeDocument/2006/relationships/image" Target="../media/image12.png"/><Relationship Id="rId18" Type="http://schemas.openxmlformats.org/officeDocument/2006/relationships/image" Target="../media/image17.png"/><Relationship Id="rId3" Type="http://schemas.openxmlformats.org/officeDocument/2006/relationships/image" Target="../media/image25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image" Target="../media/image16.png"/><Relationship Id="rId2" Type="http://schemas.openxmlformats.org/officeDocument/2006/relationships/image" Target="../media/image110.pn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0.png"/><Relationship Id="rId11" Type="http://schemas.openxmlformats.org/officeDocument/2006/relationships/image" Target="../media/image10.png"/><Relationship Id="rId5" Type="http://schemas.openxmlformats.org/officeDocument/2006/relationships/image" Target="../media/image40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0.png"/><Relationship Id="rId9" Type="http://schemas.openxmlformats.org/officeDocument/2006/relationships/image" Target="../media/image80.png"/><Relationship Id="rId1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 txBox="1">
            <a:spLocks/>
          </p:cNvSpPr>
          <p:nvPr/>
        </p:nvSpPr>
        <p:spPr>
          <a:xfrm>
            <a:off x="3175000" y="809625"/>
            <a:ext cx="5540374" cy="1539875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4400" b="1" dirty="0">
                <a:solidFill>
                  <a:schemeClr val="bg1"/>
                </a:solidFill>
                <a:latin typeface="Arial"/>
                <a:cs typeface="Arial"/>
              </a:rPr>
              <a:t>A generative approach </a:t>
            </a:r>
          </a:p>
          <a:p>
            <a:pPr marL="0" indent="0" algn="ctr">
              <a:buNone/>
            </a:pPr>
            <a:r>
              <a:rPr lang="en-US" sz="4400" b="1" dirty="0">
                <a:solidFill>
                  <a:schemeClr val="bg1"/>
                </a:solidFill>
                <a:latin typeface="Arial"/>
                <a:cs typeface="Arial"/>
              </a:rPr>
              <a:t>to learn two corpora’s overlap</a:t>
            </a:r>
            <a:endParaRPr lang="en-US" sz="44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5" name="Text Placeholder 1"/>
          <p:cNvSpPr txBox="1">
            <a:spLocks/>
          </p:cNvSpPr>
          <p:nvPr/>
        </p:nvSpPr>
        <p:spPr>
          <a:xfrm>
            <a:off x="3175000" y="4670425"/>
            <a:ext cx="5540374" cy="1539875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800" dirty="0">
                <a:solidFill>
                  <a:schemeClr val="bg1"/>
                </a:solidFill>
                <a:latin typeface="Arial"/>
                <a:cs typeface="Arial"/>
              </a:rPr>
              <a:t>Juncheng Ding</a:t>
            </a:r>
            <a:br>
              <a:rPr lang="en-US" sz="2800" dirty="0">
                <a:solidFill>
                  <a:schemeClr val="bg1"/>
                </a:solidFill>
                <a:latin typeface="Arial"/>
                <a:cs typeface="Arial"/>
              </a:rPr>
            </a:br>
            <a:r>
              <a:rPr lang="en-US" sz="2800" dirty="0">
                <a:solidFill>
                  <a:schemeClr val="bg1"/>
                </a:solidFill>
                <a:latin typeface="Arial"/>
                <a:cs typeface="Arial"/>
              </a:rPr>
              <a:t>May 8, 2019</a:t>
            </a:r>
          </a:p>
        </p:txBody>
      </p:sp>
    </p:spTree>
    <p:extLst>
      <p:ext uri="{BB962C8B-B14F-4D97-AF65-F5344CB8AC3E}">
        <p14:creationId xmlns:p14="http://schemas.microsoft.com/office/powerpoint/2010/main" val="23182090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4294967295"/>
          </p:nvPr>
        </p:nvSpPr>
        <p:spPr>
          <a:xfrm>
            <a:off x="472439" y="809625"/>
            <a:ext cx="8242935" cy="47942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cs typeface="Times New Roman" panose="02020603050405020304" pitchFamily="18" charset="0"/>
              </a:rPr>
              <a:t>Experiments </a:t>
            </a:r>
            <a:endParaRPr lang="en-US" sz="1800" dirty="0"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en-US" sz="2800" dirty="0">
                <a:cs typeface="Times New Roman" panose="02020603050405020304" pitchFamily="18" charset="0"/>
              </a:rPr>
              <a:t>Annotation : (two pairs of corpora)</a:t>
            </a:r>
          </a:p>
          <a:p>
            <a:pPr marL="457200" lvl="1" indent="0">
              <a:buNone/>
            </a:pPr>
            <a:endParaRPr lang="en-US" sz="2400" dirty="0">
              <a:solidFill>
                <a:srgbClr val="139A29"/>
              </a:solidFill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r>
              <a:rPr lang="en-US" sz="2400" dirty="0">
                <a:solidFill>
                  <a:srgbClr val="139A29"/>
                </a:solidFill>
                <a:cs typeface="Times New Roman" panose="02020603050405020304" pitchFamily="18" charset="0"/>
              </a:rPr>
              <a:t>0:</a:t>
            </a:r>
            <a:r>
              <a:rPr lang="zh-CN" altLang="en-US" sz="2400" dirty="0">
                <a:solidFill>
                  <a:srgbClr val="139A29"/>
                </a:solidFill>
                <a:cs typeface="Times New Roman" panose="02020603050405020304" pitchFamily="18" charset="0"/>
              </a:rPr>
              <a:t> </a:t>
            </a:r>
            <a:r>
              <a:rPr lang="en-US" sz="2400" dirty="0">
                <a:cs typeface="Times New Roman" panose="02020603050405020304" pitchFamily="18" charset="0"/>
              </a:rPr>
              <a:t>not relevant or too genera </a:t>
            </a:r>
          </a:p>
          <a:p>
            <a:pPr marL="457200" lvl="1" indent="0">
              <a:buNone/>
            </a:pPr>
            <a:r>
              <a:rPr lang="en-US" altLang="zh-CN" sz="2400" dirty="0">
                <a:solidFill>
                  <a:srgbClr val="139A29"/>
                </a:solidFill>
                <a:cs typeface="Times New Roman" panose="02020603050405020304" pitchFamily="18" charset="0"/>
              </a:rPr>
              <a:t>1:</a:t>
            </a:r>
            <a:r>
              <a:rPr lang="en-US" sz="2400" dirty="0">
                <a:solidFill>
                  <a:srgbClr val="139A29"/>
                </a:solidFill>
                <a:cs typeface="Times New Roman" panose="02020603050405020304" pitchFamily="18" charset="0"/>
              </a:rPr>
              <a:t> </a:t>
            </a:r>
            <a:r>
              <a:rPr lang="en-US" sz="2400" dirty="0">
                <a:cs typeface="Times New Roman" panose="02020603050405020304" pitchFamily="18" charset="0"/>
              </a:rPr>
              <a:t>partially relevant </a:t>
            </a:r>
          </a:p>
          <a:p>
            <a:pPr marL="457200" lvl="1" indent="0">
              <a:buNone/>
            </a:pPr>
            <a:r>
              <a:rPr lang="en-US" altLang="zh-CN" sz="2400" dirty="0">
                <a:solidFill>
                  <a:srgbClr val="139A29"/>
                </a:solidFill>
                <a:cs typeface="Times New Roman" panose="02020603050405020304" pitchFamily="18" charset="0"/>
              </a:rPr>
              <a:t>2:</a:t>
            </a:r>
            <a:r>
              <a:rPr lang="en-US" sz="2400" dirty="0">
                <a:solidFill>
                  <a:srgbClr val="139A29"/>
                </a:solidFill>
                <a:cs typeface="Times New Roman" panose="02020603050405020304" pitchFamily="18" charset="0"/>
              </a:rPr>
              <a:t> </a:t>
            </a:r>
            <a:r>
              <a:rPr lang="en-US" sz="2400" dirty="0">
                <a:cs typeface="Times New Roman" panose="02020603050405020304" pitchFamily="18" charset="0"/>
              </a:rPr>
              <a:t>relevant </a:t>
            </a:r>
            <a:endParaRPr lang="en-US" dirty="0">
              <a:cs typeface="Times New Roman" panose="02020603050405020304" pitchFamily="18" charset="0"/>
            </a:endParaRPr>
          </a:p>
          <a:p>
            <a:pPr marL="457200" lvl="1" indent="0" algn="ctr">
              <a:buNone/>
            </a:pPr>
            <a:endParaRPr lang="en-US" sz="2400" dirty="0">
              <a:cs typeface="Times New Roman" panose="02020603050405020304" pitchFamily="18" charset="0"/>
            </a:endParaRPr>
          </a:p>
          <a:p>
            <a:pPr marL="457200" lvl="1" indent="0" algn="ctr">
              <a:buNone/>
            </a:pPr>
            <a:endParaRPr lang="en-US" sz="2400" dirty="0">
              <a:cs typeface="Times New Roman" panose="02020603050405020304" pitchFamily="18" charset="0"/>
            </a:endParaRPr>
          </a:p>
          <a:p>
            <a:pPr marL="457200" lvl="1" indent="0" algn="ctr">
              <a:buNone/>
            </a:pPr>
            <a:r>
              <a:rPr lang="en-US" sz="2400" dirty="0">
                <a:cs typeface="Times New Roman" panose="02020603050405020304" pitchFamily="18" charset="0"/>
              </a:rPr>
              <a:t>Computer graphics vs Algorithm design </a:t>
            </a:r>
          </a:p>
          <a:p>
            <a:pPr marL="457200" lvl="1" indent="0">
              <a:buNone/>
            </a:pPr>
            <a:r>
              <a:rPr lang="en-US" dirty="0">
                <a:cs typeface="Times New Roman" panose="02020603050405020304" pitchFamily="18" charset="0"/>
              </a:rPr>
              <a:t> </a:t>
            </a:r>
          </a:p>
          <a:p>
            <a:pPr marL="457200" lvl="1" indent="0">
              <a:buNone/>
            </a:pPr>
            <a:endParaRPr lang="en-US" dirty="0"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endParaRPr lang="en-US" dirty="0"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endParaRPr lang="en-US" sz="1800" dirty="0"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25CCF7E-B3D2-6647-8D51-2246118E67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445" y="4951268"/>
            <a:ext cx="8512922" cy="777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9878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4294967295"/>
          </p:nvPr>
        </p:nvSpPr>
        <p:spPr>
          <a:xfrm>
            <a:off x="472439" y="809625"/>
            <a:ext cx="8242935" cy="47942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cs typeface="Times New Roman" panose="02020603050405020304" pitchFamily="18" charset="0"/>
              </a:rPr>
              <a:t>Experiments</a:t>
            </a:r>
            <a:endParaRPr lang="en-US" sz="1800" dirty="0"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en-US" sz="2800" dirty="0">
                <a:cs typeface="Times New Roman" panose="02020603050405020304" pitchFamily="18" charset="0"/>
              </a:rPr>
              <a:t>Comparative Approaches </a:t>
            </a:r>
          </a:p>
          <a:p>
            <a:r>
              <a:rPr lang="en-US" sz="2800" dirty="0">
                <a:solidFill>
                  <a:srgbClr val="139A29"/>
                </a:solidFill>
                <a:cs typeface="Times New Roman" panose="02020603050405020304" pitchFamily="18" charset="0"/>
              </a:rPr>
              <a:t>word frequency </a:t>
            </a:r>
          </a:p>
          <a:p>
            <a:pPr marL="0" indent="0" algn="ctr">
              <a:buNone/>
            </a:pPr>
            <a:endParaRPr lang="en-US" dirty="0"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endParaRPr lang="en-US" dirty="0">
              <a:cs typeface="Times New Roman" panose="02020603050405020304" pitchFamily="18" charset="0"/>
            </a:endParaRPr>
          </a:p>
          <a:p>
            <a:r>
              <a:rPr lang="en-US" sz="2800" dirty="0">
                <a:solidFill>
                  <a:srgbClr val="139A29"/>
                </a:solidFill>
                <a:cs typeface="Times New Roman" panose="02020603050405020304" pitchFamily="18" charset="0"/>
              </a:rPr>
              <a:t>word2vec</a:t>
            </a:r>
            <a:r>
              <a:rPr lang="en-US" sz="2800" dirty="0">
                <a:cs typeface="Times New Roman" panose="02020603050405020304" pitchFamily="18" charset="0"/>
              </a:rPr>
              <a:t> </a:t>
            </a:r>
          </a:p>
          <a:p>
            <a:pPr marL="0" indent="0" algn="ctr">
              <a:buNone/>
            </a:pPr>
            <a:endParaRPr lang="en-US" dirty="0"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US" dirty="0"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endParaRPr lang="en-US" dirty="0"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endParaRPr lang="en-US" sz="1800" dirty="0"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1185E4-C9F8-3E42-BE05-4EBE85FF78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0819" y="2517487"/>
            <a:ext cx="6227168" cy="91151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D30E1CF-A40E-8948-909B-6BFB32C7E0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05303" y="4085936"/>
            <a:ext cx="5918200" cy="195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9354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4294967295"/>
          </p:nvPr>
        </p:nvSpPr>
        <p:spPr>
          <a:xfrm>
            <a:off x="472439" y="809625"/>
            <a:ext cx="8242935" cy="47942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cs typeface="Times New Roman" panose="02020603050405020304" pitchFamily="18" charset="0"/>
              </a:rPr>
              <a:t>Experiments </a:t>
            </a:r>
            <a:endParaRPr lang="en-US" sz="1800" dirty="0"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en-US" sz="2800" dirty="0">
                <a:cs typeface="Times New Roman" panose="02020603050405020304" pitchFamily="18" charset="0"/>
              </a:rPr>
              <a:t>Case Studies </a:t>
            </a:r>
          </a:p>
          <a:p>
            <a:pPr marL="0" indent="0" algn="ctr">
              <a:buNone/>
            </a:pPr>
            <a:endParaRPr lang="en-US" dirty="0"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en-US" dirty="0">
                <a:solidFill>
                  <a:srgbClr val="139A29"/>
                </a:solidFill>
                <a:cs typeface="Times New Roman" panose="02020603050405020304" pitchFamily="18" charset="0"/>
              </a:rPr>
              <a:t>top 10 words </a:t>
            </a:r>
          </a:p>
          <a:p>
            <a:pPr marL="0" indent="0" algn="ctr">
              <a:buNone/>
            </a:pPr>
            <a:endParaRPr lang="en-US" dirty="0"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endParaRPr lang="en-US" dirty="0"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endParaRPr lang="en-US" dirty="0"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US" dirty="0"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endParaRPr lang="en-US" dirty="0"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endParaRPr lang="en-US" sz="1800" dirty="0"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EF0AF97-1CEF-9C40-B1BC-DF309F89F4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86" y="3347698"/>
            <a:ext cx="3918320" cy="258791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7074F84-1C83-E84B-A47D-6726B55067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4724" y="3347698"/>
            <a:ext cx="4248440" cy="258791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9334E45-7170-6945-BABA-B9719A66606C}"/>
              </a:ext>
            </a:extLst>
          </p:cNvPr>
          <p:cNvSpPr txBox="1"/>
          <p:nvPr/>
        </p:nvSpPr>
        <p:spPr>
          <a:xfrm>
            <a:off x="110025" y="2947588"/>
            <a:ext cx="387388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Algorithm Design vs Bioinformatics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7ACE7B-6E62-304F-9D3C-D62DE6C6DDC0}"/>
              </a:ext>
            </a:extLst>
          </p:cNvPr>
          <p:cNvSpPr txBox="1"/>
          <p:nvPr/>
        </p:nvSpPr>
        <p:spPr>
          <a:xfrm>
            <a:off x="6033933" y="2932198"/>
            <a:ext cx="21709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Baseball vs hockey </a:t>
            </a:r>
          </a:p>
        </p:txBody>
      </p:sp>
    </p:spTree>
    <p:extLst>
      <p:ext uri="{BB962C8B-B14F-4D97-AF65-F5344CB8AC3E}">
        <p14:creationId xmlns:p14="http://schemas.microsoft.com/office/powerpoint/2010/main" val="3412785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4294967295"/>
          </p:nvPr>
        </p:nvSpPr>
        <p:spPr>
          <a:xfrm>
            <a:off x="472439" y="809625"/>
            <a:ext cx="8242935" cy="47942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cs typeface="Times New Roman" panose="02020603050405020304" pitchFamily="18" charset="0"/>
              </a:rPr>
              <a:t>Experiments </a:t>
            </a:r>
            <a:endParaRPr lang="en-US" sz="1800" dirty="0"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en-US" sz="2800" dirty="0">
                <a:cs typeface="Times New Roman" panose="02020603050405020304" pitchFamily="18" charset="0"/>
              </a:rPr>
              <a:t>Case Studies  Results</a:t>
            </a:r>
          </a:p>
          <a:p>
            <a:pPr marL="0" indent="0" algn="ctr">
              <a:buNone/>
            </a:pPr>
            <a:endParaRPr lang="en-US" dirty="0">
              <a:cs typeface="Times New Roman" panose="02020603050405020304" pitchFamily="18" charset="0"/>
            </a:endParaRPr>
          </a:p>
          <a:p>
            <a:r>
              <a:rPr lang="en-US" dirty="0">
                <a:solidFill>
                  <a:srgbClr val="139A29"/>
                </a:solidFill>
                <a:cs typeface="Times New Roman" panose="02020603050405020304" pitchFamily="18" charset="0"/>
              </a:rPr>
              <a:t>frequency</a:t>
            </a:r>
            <a:r>
              <a:rPr lang="en-US" dirty="0">
                <a:cs typeface="Times New Roman" panose="02020603050405020304" pitchFamily="18" charset="0"/>
              </a:rPr>
              <a:t> : more common words </a:t>
            </a:r>
          </a:p>
          <a:p>
            <a:r>
              <a:rPr lang="en-US" dirty="0">
                <a:solidFill>
                  <a:srgbClr val="139A29"/>
                </a:solidFill>
                <a:cs typeface="Times New Roman" panose="02020603050405020304" pitchFamily="18" charset="0"/>
              </a:rPr>
              <a:t>Word2vec</a:t>
            </a:r>
            <a:r>
              <a:rPr lang="en-US" dirty="0">
                <a:cs typeface="Times New Roman" panose="02020603050405020304" pitchFamily="18" charset="0"/>
              </a:rPr>
              <a:t>: partial relevant words </a:t>
            </a:r>
          </a:p>
          <a:p>
            <a:r>
              <a:rPr lang="en-US" dirty="0">
                <a:solidFill>
                  <a:srgbClr val="139A29"/>
                </a:solidFill>
                <a:cs typeface="Times New Roman" panose="02020603050405020304" pitchFamily="18" charset="0"/>
              </a:rPr>
              <a:t>Our OverlapLDA</a:t>
            </a:r>
            <a:r>
              <a:rPr lang="en-US" dirty="0">
                <a:cs typeface="Times New Roman" panose="02020603050405020304" pitchFamily="18" charset="0"/>
              </a:rPr>
              <a:t>: the most overlap words</a:t>
            </a:r>
          </a:p>
          <a:p>
            <a:pPr marL="0" indent="0" algn="ctr">
              <a:buNone/>
            </a:pPr>
            <a:endParaRPr lang="en-US" dirty="0"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endParaRPr lang="en-US" dirty="0"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US" dirty="0"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endParaRPr lang="en-US" dirty="0"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endParaRPr lang="en-US" sz="1800" dirty="0"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18409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4294967295"/>
          </p:nvPr>
        </p:nvSpPr>
        <p:spPr>
          <a:xfrm>
            <a:off x="472439" y="809625"/>
            <a:ext cx="8242935" cy="47942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cs typeface="Times New Roman" panose="02020603050405020304" pitchFamily="18" charset="0"/>
              </a:rPr>
              <a:t>Experiments </a:t>
            </a:r>
            <a:endParaRPr lang="en-US" sz="1800" dirty="0"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en-US" sz="2800" dirty="0">
                <a:cs typeface="Times New Roman" panose="02020603050405020304" pitchFamily="18" charset="0"/>
              </a:rPr>
              <a:t>Quantitative Experiments </a:t>
            </a:r>
          </a:p>
          <a:p>
            <a:pPr marL="0" indent="0" algn="ctr">
              <a:buNone/>
            </a:pPr>
            <a:endParaRPr lang="en-US" dirty="0"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endParaRPr lang="en-US" dirty="0"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US" dirty="0"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endParaRPr lang="en-US" dirty="0"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endParaRPr lang="en-US" sz="1800" dirty="0"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05CD07-0858-FF45-BDCE-14166202B9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9193" y="3072822"/>
            <a:ext cx="7949425" cy="286356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1B336E0-DB37-8843-A842-23D3817BF5AE}"/>
              </a:ext>
            </a:extLst>
          </p:cNvPr>
          <p:cNvSpPr txBox="1"/>
          <p:nvPr/>
        </p:nvSpPr>
        <p:spPr>
          <a:xfrm>
            <a:off x="1717963" y="2611157"/>
            <a:ext cx="63447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precision@k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scores for science corpora pairs</a:t>
            </a:r>
          </a:p>
        </p:txBody>
      </p:sp>
    </p:spTree>
    <p:extLst>
      <p:ext uri="{BB962C8B-B14F-4D97-AF65-F5344CB8AC3E}">
        <p14:creationId xmlns:p14="http://schemas.microsoft.com/office/powerpoint/2010/main" val="21987230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4294967295"/>
          </p:nvPr>
        </p:nvSpPr>
        <p:spPr>
          <a:xfrm>
            <a:off x="472439" y="809625"/>
            <a:ext cx="8242935" cy="47942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cs typeface="Times New Roman" panose="02020603050405020304" pitchFamily="18" charset="0"/>
              </a:rPr>
              <a:t>Experiments </a:t>
            </a:r>
            <a:endParaRPr lang="en-US" sz="1800" dirty="0"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en-US" sz="2800" dirty="0">
                <a:cs typeface="Times New Roman" panose="02020603050405020304" pitchFamily="18" charset="0"/>
              </a:rPr>
              <a:t>Quantitative Experiments </a:t>
            </a:r>
          </a:p>
          <a:p>
            <a:pPr marL="0" indent="0" algn="ctr">
              <a:buNone/>
            </a:pPr>
            <a:endParaRPr lang="en-US" dirty="0"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endParaRPr lang="en-US" dirty="0"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US" dirty="0"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endParaRPr lang="en-US" dirty="0"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endParaRPr lang="en-US" sz="1800" dirty="0"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CC8E666-E75C-9743-8864-E33855D3E4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918" y="3072821"/>
            <a:ext cx="8228533" cy="285692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1C1B4F6-7FAD-A043-A892-D2A7851814C2}"/>
              </a:ext>
            </a:extLst>
          </p:cNvPr>
          <p:cNvSpPr txBox="1"/>
          <p:nvPr/>
        </p:nvSpPr>
        <p:spPr>
          <a:xfrm>
            <a:off x="1717963" y="2611157"/>
            <a:ext cx="63447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precision@k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scores for news corpora pairs</a:t>
            </a:r>
          </a:p>
        </p:txBody>
      </p:sp>
    </p:spTree>
    <p:extLst>
      <p:ext uri="{BB962C8B-B14F-4D97-AF65-F5344CB8AC3E}">
        <p14:creationId xmlns:p14="http://schemas.microsoft.com/office/powerpoint/2010/main" val="34659861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4294967295"/>
          </p:nvPr>
        </p:nvSpPr>
        <p:spPr>
          <a:xfrm>
            <a:off x="472439" y="809625"/>
            <a:ext cx="8242935" cy="47942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cs typeface="Times New Roman" panose="02020603050405020304" pitchFamily="18" charset="0"/>
              </a:rPr>
              <a:t>Experiments </a:t>
            </a:r>
            <a:endParaRPr lang="en-US" sz="1800" dirty="0"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en-US" sz="2800" dirty="0">
                <a:cs typeface="Times New Roman" panose="02020603050405020304" pitchFamily="18" charset="0"/>
              </a:rPr>
              <a:t>Quantitative Experiments Result</a:t>
            </a:r>
          </a:p>
          <a:p>
            <a:endParaRPr lang="en-US" sz="2800" dirty="0">
              <a:cs typeface="Times New Roman" panose="02020603050405020304" pitchFamily="18" charset="0"/>
            </a:endParaRPr>
          </a:p>
          <a:p>
            <a:r>
              <a:rPr lang="en-US" sz="2800" dirty="0">
                <a:solidFill>
                  <a:srgbClr val="139A29"/>
                </a:solidFill>
                <a:cs typeface="Times New Roman" panose="02020603050405020304" pitchFamily="18" charset="0"/>
              </a:rPr>
              <a:t>OverlapLDA  always performances better than frequency and word2vec .</a:t>
            </a:r>
          </a:p>
          <a:p>
            <a:r>
              <a:rPr lang="en-US" sz="2800" dirty="0">
                <a:solidFill>
                  <a:srgbClr val="139A29"/>
                </a:solidFill>
                <a:cs typeface="Times New Roman" panose="02020603050405020304" pitchFamily="18" charset="0"/>
              </a:rPr>
              <a:t>Performance on 20Newsgroups is much lower than CS.</a:t>
            </a:r>
          </a:p>
          <a:p>
            <a:pPr lvl="1"/>
            <a:r>
              <a:rPr lang="en-US" sz="2400" dirty="0">
                <a:solidFill>
                  <a:schemeClr val="tx1">
                    <a:lumMod val="65000"/>
                    <a:lumOff val="35000"/>
                  </a:schemeClr>
                </a:solidFill>
                <a:cs typeface="Times New Roman" panose="02020603050405020304" pitchFamily="18" charset="0"/>
              </a:rPr>
              <a:t>Some  words are too too frequent in 20 Newsgroups  </a:t>
            </a:r>
          </a:p>
          <a:p>
            <a:pPr marL="0" indent="0">
              <a:buNone/>
            </a:pPr>
            <a:endParaRPr lang="en-US" dirty="0"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endParaRPr lang="en-US" dirty="0"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endParaRPr lang="en-US" dirty="0"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endParaRPr lang="en-US" dirty="0"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endParaRPr lang="en-US" sz="1800" dirty="0"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26785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F19E9BC-1C1A-4497-B415-ECAD2F5604A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Conclusion:</a:t>
            </a:r>
          </a:p>
          <a:p>
            <a:r>
              <a:rPr lang="en-US" sz="2800" dirty="0"/>
              <a:t>An assumption of corpora overlap in words ranking;</a:t>
            </a:r>
          </a:p>
          <a:p>
            <a:r>
              <a:rPr lang="en-US" sz="2800" dirty="0"/>
              <a:t>OverlapLDA and its inference;</a:t>
            </a:r>
          </a:p>
          <a:p>
            <a:r>
              <a:rPr lang="en-US" sz="2800" dirty="0"/>
              <a:t>Experiments;</a:t>
            </a:r>
          </a:p>
          <a:p>
            <a:r>
              <a:rPr lang="en-US" sz="2800" dirty="0"/>
              <a:t>Future work: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/>
              <a:t>Annotators’ bias problem;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/>
              <a:t>Other unsupervised or pre-trained language models;</a:t>
            </a:r>
          </a:p>
        </p:txBody>
      </p:sp>
    </p:spTree>
    <p:extLst>
      <p:ext uri="{BB962C8B-B14F-4D97-AF65-F5344CB8AC3E}">
        <p14:creationId xmlns:p14="http://schemas.microsoft.com/office/powerpoint/2010/main" val="30509803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 txBox="1">
            <a:spLocks/>
          </p:cNvSpPr>
          <p:nvPr/>
        </p:nvSpPr>
        <p:spPr>
          <a:xfrm>
            <a:off x="3175000" y="809625"/>
            <a:ext cx="5540374" cy="1539875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8000" b="1">
                <a:solidFill>
                  <a:schemeClr val="bg1"/>
                </a:solidFill>
                <a:latin typeface="Arial"/>
                <a:cs typeface="Arial"/>
              </a:rPr>
              <a:t>Thank You.</a:t>
            </a:r>
            <a:endParaRPr lang="en-US" sz="800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sp>
        <p:nvSpPr>
          <p:cNvPr id="5" name="Text Placeholder 1"/>
          <p:cNvSpPr txBox="1">
            <a:spLocks/>
          </p:cNvSpPr>
          <p:nvPr/>
        </p:nvSpPr>
        <p:spPr>
          <a:xfrm>
            <a:off x="3175000" y="4670425"/>
            <a:ext cx="5540374" cy="1539875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800" dirty="0">
                <a:solidFill>
                  <a:schemeClr val="bg1"/>
                </a:solidFill>
                <a:latin typeface="Arial"/>
                <a:cs typeface="Arial"/>
              </a:rPr>
              <a:t>Name</a:t>
            </a:r>
            <a:br>
              <a:rPr lang="en-US" sz="2800" dirty="0">
                <a:solidFill>
                  <a:schemeClr val="bg1"/>
                </a:solidFill>
                <a:latin typeface="Arial"/>
                <a:cs typeface="Arial"/>
              </a:rPr>
            </a:br>
            <a:r>
              <a:rPr lang="en-US" sz="2800" dirty="0">
                <a:solidFill>
                  <a:schemeClr val="bg1"/>
                </a:solidFill>
                <a:latin typeface="Arial"/>
                <a:cs typeface="Arial"/>
              </a:rPr>
              <a:t>Contact</a:t>
            </a:r>
          </a:p>
        </p:txBody>
      </p:sp>
    </p:spTree>
    <p:extLst>
      <p:ext uri="{BB962C8B-B14F-4D97-AF65-F5344CB8AC3E}">
        <p14:creationId xmlns:p14="http://schemas.microsoft.com/office/powerpoint/2010/main" val="15578007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E2C3759-F880-40AD-8710-3AFC410CF6C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en-US" dirty="0"/>
              <a:t>Contents:</a:t>
            </a:r>
          </a:p>
          <a:p>
            <a:r>
              <a:rPr lang="en-US" dirty="0"/>
              <a:t>What?</a:t>
            </a:r>
          </a:p>
          <a:p>
            <a:r>
              <a:rPr lang="en-US" dirty="0"/>
              <a:t>Why?</a:t>
            </a:r>
          </a:p>
          <a:p>
            <a:r>
              <a:rPr lang="en-US" dirty="0"/>
              <a:t>How (previously)?</a:t>
            </a:r>
          </a:p>
          <a:p>
            <a:r>
              <a:rPr lang="en-US" dirty="0"/>
              <a:t>How (we do)?</a:t>
            </a:r>
          </a:p>
          <a:p>
            <a:r>
              <a:rPr lang="en-US" dirty="0"/>
              <a:t>Experiment;</a:t>
            </a:r>
          </a:p>
          <a:p>
            <a:r>
              <a:rPr lang="en-US" dirty="0"/>
              <a:t>Conclusion;</a:t>
            </a:r>
          </a:p>
        </p:txBody>
      </p:sp>
    </p:spTree>
    <p:extLst>
      <p:ext uri="{BB962C8B-B14F-4D97-AF65-F5344CB8AC3E}">
        <p14:creationId xmlns:p14="http://schemas.microsoft.com/office/powerpoint/2010/main" val="2034077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2A19E22-8511-48EB-AB7C-4AE53002633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What</a:t>
            </a:r>
            <a:r>
              <a:rPr lang="en-US" dirty="0"/>
              <a:t> is the overlap between two corpora?</a:t>
            </a:r>
          </a:p>
          <a:p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5A9E9CC-07A1-4397-ABB6-0391DD3EC888}"/>
              </a:ext>
            </a:extLst>
          </p:cNvPr>
          <p:cNvSpPr/>
          <p:nvPr/>
        </p:nvSpPr>
        <p:spPr>
          <a:xfrm>
            <a:off x="754832" y="1873188"/>
            <a:ext cx="5209713" cy="330249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7761158-677A-42D8-A233-2E5ED0D6CBD4}"/>
              </a:ext>
            </a:extLst>
          </p:cNvPr>
          <p:cNvSpPr/>
          <p:nvPr/>
        </p:nvSpPr>
        <p:spPr>
          <a:xfrm>
            <a:off x="3303972" y="1873188"/>
            <a:ext cx="5209713" cy="3302494"/>
          </a:xfrm>
          <a:prstGeom prst="ellipse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D17D5D0-F3D5-429C-B47D-8002A9D453E8}"/>
              </a:ext>
            </a:extLst>
          </p:cNvPr>
          <p:cNvSpPr txBox="1"/>
          <p:nvPr/>
        </p:nvSpPr>
        <p:spPr>
          <a:xfrm>
            <a:off x="990009" y="3105834"/>
            <a:ext cx="21289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Documents on Natural Language Processing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AA334B7-7B41-4D40-B824-4386182CC723}"/>
              </a:ext>
            </a:extLst>
          </p:cNvPr>
          <p:cNvSpPr txBox="1"/>
          <p:nvPr/>
        </p:nvSpPr>
        <p:spPr>
          <a:xfrm>
            <a:off x="6260199" y="3244332"/>
            <a:ext cx="21289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Documents on</a:t>
            </a:r>
          </a:p>
          <a:p>
            <a:r>
              <a:rPr lang="en-US" dirty="0">
                <a:solidFill>
                  <a:srgbClr val="00B050"/>
                </a:solidFill>
              </a:rPr>
              <a:t>Computer Vision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4DD715-6F78-4CC8-94A1-A27DAD12146C}"/>
              </a:ext>
            </a:extLst>
          </p:cNvPr>
          <p:cNvSpPr txBox="1"/>
          <p:nvPr/>
        </p:nvSpPr>
        <p:spPr>
          <a:xfrm>
            <a:off x="3514818" y="3105833"/>
            <a:ext cx="31151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Overlap: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Machine Learning;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Artificial Intelligence;</a:t>
            </a:r>
          </a:p>
        </p:txBody>
      </p:sp>
    </p:spTree>
    <p:extLst>
      <p:ext uri="{BB962C8B-B14F-4D97-AF65-F5344CB8AC3E}">
        <p14:creationId xmlns:p14="http://schemas.microsoft.com/office/powerpoint/2010/main" val="36329510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9B3DEE7-E9D9-486D-805E-BBD09519A29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Why</a:t>
            </a:r>
            <a:r>
              <a:rPr lang="en-US" dirty="0"/>
              <a:t> we need the overlap?</a:t>
            </a:r>
          </a:p>
          <a:p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75CBBE3-4CAA-478C-861D-796D00B17419}"/>
              </a:ext>
            </a:extLst>
          </p:cNvPr>
          <p:cNvGrpSpPr/>
          <p:nvPr/>
        </p:nvGrpSpPr>
        <p:grpSpPr>
          <a:xfrm>
            <a:off x="61718" y="1562470"/>
            <a:ext cx="6594727" cy="4618768"/>
            <a:chOff x="76973" y="1669002"/>
            <a:chExt cx="6594727" cy="4618768"/>
          </a:xfrm>
        </p:grpSpPr>
        <p:pic>
          <p:nvPicPr>
            <p:cNvPr id="1026" name="Picture 2" descr="Image result for people thinking">
              <a:extLst>
                <a:ext uri="{FF2B5EF4-FFF2-40B4-BE49-F238E27FC236}">
                  <a16:creationId xmlns:a16="http://schemas.microsoft.com/office/drawing/2014/main" id="{BF67AC3C-1919-4084-B68B-B42130C25C0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2042" y="1669002"/>
              <a:ext cx="6464590" cy="43108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F1392A4B-43ED-44F4-9E4D-4FDD028B1460}"/>
                </a:ext>
              </a:extLst>
            </p:cNvPr>
            <p:cNvSpPr/>
            <p:nvPr/>
          </p:nvSpPr>
          <p:spPr>
            <a:xfrm>
              <a:off x="76973" y="5979993"/>
              <a:ext cx="6594727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/>
                <a:t>Original image from: </a:t>
              </a:r>
              <a:r>
                <a:rPr lang="en-US" sz="1400" dirty="0">
                  <a:hlinkClick r:id="rId3"/>
                </a:rPr>
                <a:t>https://bornrealist.com/pictures-of-people-thinking-6807/</a:t>
              </a:r>
              <a:endParaRPr lang="en-US" sz="1400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355E8AB-4EAD-443E-B15C-EACFED2531FB}"/>
                </a:ext>
              </a:extLst>
            </p:cNvPr>
            <p:cNvSpPr txBox="1"/>
            <p:nvPr/>
          </p:nvSpPr>
          <p:spPr>
            <a:xfrm>
              <a:off x="4457414" y="2462958"/>
              <a:ext cx="1925632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i="1" dirty="0">
                  <a:latin typeface="Arial"/>
                  <a:cs typeface="Arial"/>
                </a:rPr>
                <a:t>I am an NLP researcher, but I want to learn CV. What background do I have?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8B31B0C5-59ED-4D3A-B473-AA0D1365574A}"/>
              </a:ext>
            </a:extLst>
          </p:cNvPr>
          <p:cNvSpPr txBox="1"/>
          <p:nvPr/>
        </p:nvSpPr>
        <p:spPr>
          <a:xfrm>
            <a:off x="6558790" y="1596340"/>
            <a:ext cx="258521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/>
                <a:cs typeface="Arial"/>
              </a:rPr>
              <a:t>A better way to access the large amount of documents;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Arial"/>
                <a:cs typeface="Arial"/>
              </a:rPr>
              <a:t>A new summarization task;</a:t>
            </a:r>
          </a:p>
        </p:txBody>
      </p:sp>
    </p:spTree>
    <p:extLst>
      <p:ext uri="{BB962C8B-B14F-4D97-AF65-F5344CB8AC3E}">
        <p14:creationId xmlns:p14="http://schemas.microsoft.com/office/powerpoint/2010/main" val="41642313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4338C28-5F76-4E83-ABEB-39F5EE0656F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How</a:t>
            </a:r>
            <a:r>
              <a:rPr lang="en-US" dirty="0"/>
              <a:t> previously do? (Related work)</a:t>
            </a:r>
          </a:p>
          <a:p>
            <a:pPr marL="0" indent="0">
              <a:buNone/>
            </a:pPr>
            <a:r>
              <a:rPr lang="en-US" dirty="0"/>
              <a:t>Documents Summarization: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074E758-DC6A-4999-B646-6949C63AA7B0}"/>
              </a:ext>
            </a:extLst>
          </p:cNvPr>
          <p:cNvGrpSpPr/>
          <p:nvPr/>
        </p:nvGrpSpPr>
        <p:grpSpPr>
          <a:xfrm>
            <a:off x="117331" y="2164792"/>
            <a:ext cx="4722920" cy="1828800"/>
            <a:chOff x="117331" y="2060075"/>
            <a:chExt cx="4722920" cy="1828800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6522B99A-8906-4EC5-B38E-A0F87FFC7B70}"/>
                </a:ext>
              </a:extLst>
            </p:cNvPr>
            <p:cNvSpPr/>
            <p:nvPr/>
          </p:nvSpPr>
          <p:spPr>
            <a:xfrm>
              <a:off x="117331" y="2060075"/>
              <a:ext cx="2343705" cy="1828800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One document or one group of documents;</a:t>
              </a:r>
            </a:p>
          </p:txBody>
        </p:sp>
        <p:sp>
          <p:nvSpPr>
            <p:cNvPr id="4" name="Arrow: Right 3">
              <a:extLst>
                <a:ext uri="{FF2B5EF4-FFF2-40B4-BE49-F238E27FC236}">
                  <a16:creationId xmlns:a16="http://schemas.microsoft.com/office/drawing/2014/main" id="{BE8E4636-8CDE-4FF7-B542-540EAC4CA772}"/>
                </a:ext>
              </a:extLst>
            </p:cNvPr>
            <p:cNvSpPr/>
            <p:nvPr/>
          </p:nvSpPr>
          <p:spPr>
            <a:xfrm>
              <a:off x="2509863" y="2783604"/>
              <a:ext cx="559293" cy="381740"/>
            </a:xfrm>
            <a:prstGeom prst="rightArrow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42CE3F0F-0627-4BB8-B520-FCE5B51BF38C}"/>
                </a:ext>
              </a:extLst>
            </p:cNvPr>
            <p:cNvSpPr/>
            <p:nvPr/>
          </p:nvSpPr>
          <p:spPr>
            <a:xfrm>
              <a:off x="3117983" y="2499519"/>
              <a:ext cx="1722268" cy="949911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Main Idea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5AF85DE-7439-47EB-AC7C-49751E62AF0B}"/>
              </a:ext>
            </a:extLst>
          </p:cNvPr>
          <p:cNvGrpSpPr/>
          <p:nvPr/>
        </p:nvGrpSpPr>
        <p:grpSpPr>
          <a:xfrm>
            <a:off x="428626" y="4273937"/>
            <a:ext cx="4053127" cy="1423386"/>
            <a:chOff x="612558" y="4305670"/>
            <a:chExt cx="4053127" cy="1423386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36333117-7A19-4606-A67B-7DA7DCE67DE3}"/>
                </a:ext>
              </a:extLst>
            </p:cNvPr>
            <p:cNvSpPr/>
            <p:nvPr/>
          </p:nvSpPr>
          <p:spPr>
            <a:xfrm>
              <a:off x="612559" y="4305670"/>
              <a:ext cx="1633491" cy="639192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One document</a:t>
              </a:r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31CEE301-7B2F-462F-83EB-9B3CEE7F52C7}"/>
                </a:ext>
              </a:extLst>
            </p:cNvPr>
            <p:cNvSpPr/>
            <p:nvPr/>
          </p:nvSpPr>
          <p:spPr>
            <a:xfrm>
              <a:off x="612558" y="5089864"/>
              <a:ext cx="1633491" cy="639192"/>
            </a:xfrm>
            <a:prstGeom prst="ellipse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One document</a:t>
              </a:r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50471726-3525-476A-95AB-9AE18CAFCB98}"/>
                </a:ext>
              </a:extLst>
            </p:cNvPr>
            <p:cNvSpPr/>
            <p:nvPr/>
          </p:nvSpPr>
          <p:spPr>
            <a:xfrm>
              <a:off x="2943417" y="4510889"/>
              <a:ext cx="1722268" cy="949911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Similarity, difference or both;</a:t>
              </a:r>
            </a:p>
          </p:txBody>
        </p:sp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78F4C2DF-13BD-4BA8-9789-0CA29C4A4926}"/>
                </a:ext>
              </a:extLst>
            </p:cNvPr>
            <p:cNvSpPr/>
            <p:nvPr/>
          </p:nvSpPr>
          <p:spPr>
            <a:xfrm rot="1518461">
              <a:off x="2343705" y="4575251"/>
              <a:ext cx="559293" cy="381740"/>
            </a:xfrm>
            <a:prstGeom prst="rightArrow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616B8DC3-8163-48D1-B8C6-01211A28927B}"/>
                </a:ext>
              </a:extLst>
            </p:cNvPr>
            <p:cNvSpPr/>
            <p:nvPr/>
          </p:nvSpPr>
          <p:spPr>
            <a:xfrm rot="20433415">
              <a:off x="2336536" y="5068045"/>
              <a:ext cx="559293" cy="381740"/>
            </a:xfrm>
            <a:prstGeom prst="rightArrow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1594654-198D-40E6-AB5C-773009099DDE}"/>
              </a:ext>
            </a:extLst>
          </p:cNvPr>
          <p:cNvGrpSpPr/>
          <p:nvPr/>
        </p:nvGrpSpPr>
        <p:grpSpPr>
          <a:xfrm>
            <a:off x="5214580" y="1300887"/>
            <a:ext cx="3929420" cy="4800898"/>
            <a:chOff x="5214580" y="1300887"/>
            <a:chExt cx="3929420" cy="4800898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ADF19687-23BE-467C-8F66-521F7D46AA58}"/>
                </a:ext>
              </a:extLst>
            </p:cNvPr>
            <p:cNvGrpSpPr/>
            <p:nvPr/>
          </p:nvGrpSpPr>
          <p:grpSpPr>
            <a:xfrm>
              <a:off x="5286384" y="1300887"/>
              <a:ext cx="3577701" cy="2203724"/>
              <a:chOff x="5683938" y="1269645"/>
              <a:chExt cx="3577701" cy="2203724"/>
            </a:xfrm>
          </p:grpSpPr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4B448703-DF9B-4AAB-970C-16C85A266A1B}"/>
                  </a:ext>
                </a:extLst>
              </p:cNvPr>
              <p:cNvSpPr/>
              <p:nvPr/>
            </p:nvSpPr>
            <p:spPr>
              <a:xfrm>
                <a:off x="5683938" y="1269645"/>
                <a:ext cx="3577701" cy="2203724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24BE8BC1-B2AF-47F4-B5B6-042DE16D6ECE}"/>
                  </a:ext>
                </a:extLst>
              </p:cNvPr>
              <p:cNvSpPr/>
              <p:nvPr/>
            </p:nvSpPr>
            <p:spPr>
              <a:xfrm>
                <a:off x="5801580" y="2051911"/>
                <a:ext cx="1633491" cy="639192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One Corpus</a:t>
                </a:r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2FF7BAAC-F209-4681-AFEA-7EDB5808525D}"/>
                  </a:ext>
                </a:extLst>
              </p:cNvPr>
              <p:cNvSpPr/>
              <p:nvPr/>
            </p:nvSpPr>
            <p:spPr>
              <a:xfrm>
                <a:off x="6656044" y="1432179"/>
                <a:ext cx="1633491" cy="639192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One Corpus</a:t>
                </a:r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DB98AE9E-D722-43E9-BFD9-301D4A2796B8}"/>
                  </a:ext>
                </a:extLst>
              </p:cNvPr>
              <p:cNvSpPr/>
              <p:nvPr/>
            </p:nvSpPr>
            <p:spPr>
              <a:xfrm>
                <a:off x="6656045" y="2654782"/>
                <a:ext cx="1633491" cy="639192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One Corpus</a:t>
                </a:r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9C9C6A25-F20E-4D04-B190-7DF7F9FDCBAF}"/>
                  </a:ext>
                </a:extLst>
              </p:cNvPr>
              <p:cNvSpPr/>
              <p:nvPr/>
            </p:nvSpPr>
            <p:spPr>
              <a:xfrm>
                <a:off x="7510509" y="2051911"/>
                <a:ext cx="1633491" cy="639192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…</a:t>
                </a:r>
              </a:p>
            </p:txBody>
          </p:sp>
        </p:grpSp>
        <p:sp>
          <p:nvSpPr>
            <p:cNvPr id="18" name="Arrow: Right 17">
              <a:extLst>
                <a:ext uri="{FF2B5EF4-FFF2-40B4-BE49-F238E27FC236}">
                  <a16:creationId xmlns:a16="http://schemas.microsoft.com/office/drawing/2014/main" id="{35A24734-75F6-44B7-96F3-99A096B85799}"/>
                </a:ext>
              </a:extLst>
            </p:cNvPr>
            <p:cNvSpPr/>
            <p:nvPr/>
          </p:nvSpPr>
          <p:spPr>
            <a:xfrm rot="7107080">
              <a:off x="5994091" y="3668213"/>
              <a:ext cx="528800" cy="381740"/>
            </a:xfrm>
            <a:prstGeom prst="rightArrow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C6A35A8B-9641-49EF-8DE7-CA04C7DC881C}"/>
                </a:ext>
              </a:extLst>
            </p:cNvPr>
            <p:cNvGrpSpPr/>
            <p:nvPr/>
          </p:nvGrpSpPr>
          <p:grpSpPr>
            <a:xfrm>
              <a:off x="5214580" y="4213554"/>
              <a:ext cx="2252247" cy="1888231"/>
              <a:chOff x="6147517" y="4213554"/>
              <a:chExt cx="2252247" cy="1888231"/>
            </a:xfrm>
          </p:grpSpPr>
          <p:sp>
            <p:nvSpPr>
              <p:cNvPr id="20" name="Rectangle: Rounded Corners 19">
                <a:extLst>
                  <a:ext uri="{FF2B5EF4-FFF2-40B4-BE49-F238E27FC236}">
                    <a16:creationId xmlns:a16="http://schemas.microsoft.com/office/drawing/2014/main" id="{722B6036-1A35-4EF9-A84F-5D9D15C29216}"/>
                  </a:ext>
                </a:extLst>
              </p:cNvPr>
              <p:cNvSpPr/>
              <p:nvPr/>
            </p:nvSpPr>
            <p:spPr>
              <a:xfrm>
                <a:off x="6147517" y="4216893"/>
                <a:ext cx="1855433" cy="443883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Topic 1</a:t>
                </a:r>
              </a:p>
            </p:txBody>
          </p:sp>
          <p:sp>
            <p:nvSpPr>
              <p:cNvPr id="21" name="Rectangle: Rounded Corners 20">
                <a:extLst>
                  <a:ext uri="{FF2B5EF4-FFF2-40B4-BE49-F238E27FC236}">
                    <a16:creationId xmlns:a16="http://schemas.microsoft.com/office/drawing/2014/main" id="{40B4AA99-365F-4CFB-82EA-3118377C24EE}"/>
                  </a:ext>
                </a:extLst>
              </p:cNvPr>
              <p:cNvSpPr/>
              <p:nvPr/>
            </p:nvSpPr>
            <p:spPr>
              <a:xfrm>
                <a:off x="6147517" y="4697048"/>
                <a:ext cx="1855433" cy="443883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Topic 2</a:t>
                </a:r>
              </a:p>
            </p:txBody>
          </p:sp>
          <p:sp>
            <p:nvSpPr>
              <p:cNvPr id="22" name="Rectangle: Rounded Corners 21">
                <a:extLst>
                  <a:ext uri="{FF2B5EF4-FFF2-40B4-BE49-F238E27FC236}">
                    <a16:creationId xmlns:a16="http://schemas.microsoft.com/office/drawing/2014/main" id="{BC855869-EDAC-4935-8581-56C521269995}"/>
                  </a:ext>
                </a:extLst>
              </p:cNvPr>
              <p:cNvSpPr/>
              <p:nvPr/>
            </p:nvSpPr>
            <p:spPr>
              <a:xfrm>
                <a:off x="6147517" y="5177203"/>
                <a:ext cx="1855433" cy="443883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…</a:t>
                </a:r>
              </a:p>
            </p:txBody>
          </p:sp>
          <p:sp>
            <p:nvSpPr>
              <p:cNvPr id="23" name="Rectangle: Rounded Corners 22">
                <a:extLst>
                  <a:ext uri="{FF2B5EF4-FFF2-40B4-BE49-F238E27FC236}">
                    <a16:creationId xmlns:a16="http://schemas.microsoft.com/office/drawing/2014/main" id="{D26E520C-B772-4840-86B5-4DB172E9DDE7}"/>
                  </a:ext>
                </a:extLst>
              </p:cNvPr>
              <p:cNvSpPr/>
              <p:nvPr/>
            </p:nvSpPr>
            <p:spPr>
              <a:xfrm>
                <a:off x="6147517" y="5657902"/>
                <a:ext cx="1855433" cy="443883"/>
              </a:xfrm>
              <a:prstGeom prst="roundRect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Topic n</a:t>
                </a:r>
              </a:p>
            </p:txBody>
          </p:sp>
          <p:sp>
            <p:nvSpPr>
              <p:cNvPr id="27" name="Left Brace 26">
                <a:extLst>
                  <a:ext uri="{FF2B5EF4-FFF2-40B4-BE49-F238E27FC236}">
                    <a16:creationId xmlns:a16="http://schemas.microsoft.com/office/drawing/2014/main" id="{BF6BE00C-F8DA-41E9-B70F-75FE9D5BCA1A}"/>
                  </a:ext>
                </a:extLst>
              </p:cNvPr>
              <p:cNvSpPr/>
              <p:nvPr/>
            </p:nvSpPr>
            <p:spPr>
              <a:xfrm rot="10800000">
                <a:off x="8018024" y="4213554"/>
                <a:ext cx="381740" cy="1888231"/>
              </a:xfrm>
              <a:prstGeom prst="leftBrace">
                <a:avLst>
                  <a:gd name="adj1" fmla="val 8333"/>
                  <a:gd name="adj2" fmla="val 50470"/>
                </a:avLst>
              </a:pr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05CE85E2-FBA4-457A-B7CC-8F52578EAF9E}"/>
                </a:ext>
              </a:extLst>
            </p:cNvPr>
            <p:cNvSpPr/>
            <p:nvPr/>
          </p:nvSpPr>
          <p:spPr>
            <a:xfrm>
              <a:off x="7421732" y="4616079"/>
              <a:ext cx="1722268" cy="949911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Comparison between Topics</a:t>
              </a: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EC390B8F-BE7A-4D0E-B5CF-0A03FAFDCB8C}"/>
              </a:ext>
            </a:extLst>
          </p:cNvPr>
          <p:cNvSpPr txBox="1"/>
          <p:nvPr/>
        </p:nvSpPr>
        <p:spPr>
          <a:xfrm>
            <a:off x="2177478" y="5448288"/>
            <a:ext cx="19249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latin typeface="Arial"/>
                <a:cs typeface="Arial"/>
              </a:rPr>
              <a:t>supervised</a:t>
            </a:r>
          </a:p>
        </p:txBody>
      </p:sp>
    </p:spTree>
    <p:extLst>
      <p:ext uri="{BB962C8B-B14F-4D97-AF65-F5344CB8AC3E}">
        <p14:creationId xmlns:p14="http://schemas.microsoft.com/office/powerpoint/2010/main" val="38468703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4338C28-5F76-4E83-ABEB-39F5EE0656F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How</a:t>
            </a:r>
            <a:r>
              <a:rPr lang="en-US" dirty="0"/>
              <a:t> previously do? (Related work)</a:t>
            </a:r>
          </a:p>
          <a:p>
            <a:pPr marL="0" indent="0">
              <a:buNone/>
            </a:pPr>
            <a:r>
              <a:rPr lang="en-US" dirty="0"/>
              <a:t>Topic Models: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20A88BC-5427-4762-BF80-53A3068055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701" y="2011875"/>
            <a:ext cx="7670307" cy="4123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1467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4338C28-5F76-4E83-ABEB-39F5EE0656F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72439" y="809625"/>
            <a:ext cx="8242935" cy="4794250"/>
          </a:xfrm>
        </p:spPr>
        <p:txBody>
          <a:bodyPr/>
          <a:lstStyle/>
          <a:p>
            <a:pPr marL="0" indent="0">
              <a:buNone/>
            </a:pPr>
            <a:r>
              <a:rPr lang="en-US" b="1" dirty="0"/>
              <a:t>How</a:t>
            </a:r>
            <a:r>
              <a:rPr lang="en-US" dirty="0"/>
              <a:t> we do? (Our Model)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7C6857CF-47E2-41D0-AEFD-60DEA55835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9023"/>
          <a:stretch/>
        </p:blipFill>
        <p:spPr>
          <a:xfrm>
            <a:off x="302859" y="1580225"/>
            <a:ext cx="4269141" cy="4294388"/>
          </a:xfrm>
          <a:prstGeom prst="rect">
            <a:avLst/>
          </a:prstGeom>
        </p:spPr>
      </p:pic>
      <p:grpSp>
        <p:nvGrpSpPr>
          <p:cNvPr id="60" name="Group 59">
            <a:extLst>
              <a:ext uri="{FF2B5EF4-FFF2-40B4-BE49-F238E27FC236}">
                <a16:creationId xmlns:a16="http://schemas.microsoft.com/office/drawing/2014/main" id="{E780462C-0EBF-402E-BCC9-16C1F3D76529}"/>
              </a:ext>
            </a:extLst>
          </p:cNvPr>
          <p:cNvGrpSpPr/>
          <p:nvPr/>
        </p:nvGrpSpPr>
        <p:grpSpPr>
          <a:xfrm>
            <a:off x="4960320" y="2040191"/>
            <a:ext cx="3711241" cy="3201673"/>
            <a:chOff x="5259376" y="1562806"/>
            <a:chExt cx="3711241" cy="3201673"/>
          </a:xfrm>
        </p:grpSpPr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3373299E-01C0-46D9-9A1E-A5E810A8197C}"/>
                </a:ext>
              </a:extLst>
            </p:cNvPr>
            <p:cNvGrpSpPr/>
            <p:nvPr/>
          </p:nvGrpSpPr>
          <p:grpSpPr>
            <a:xfrm>
              <a:off x="5326145" y="1562806"/>
              <a:ext cx="3577701" cy="921209"/>
              <a:chOff x="5392916" y="2023411"/>
              <a:chExt cx="3577701" cy="921209"/>
            </a:xfrm>
          </p:grpSpPr>
          <p:sp>
            <p:nvSpPr>
              <p:cNvPr id="40" name="Oval 39">
                <a:extLst>
                  <a:ext uri="{FF2B5EF4-FFF2-40B4-BE49-F238E27FC236}">
                    <a16:creationId xmlns:a16="http://schemas.microsoft.com/office/drawing/2014/main" id="{CCD6E1B5-4DE5-48BC-B963-B4B7166C94CA}"/>
                  </a:ext>
                </a:extLst>
              </p:cNvPr>
              <p:cNvSpPr/>
              <p:nvPr/>
            </p:nvSpPr>
            <p:spPr>
              <a:xfrm>
                <a:off x="5392916" y="2023411"/>
                <a:ext cx="3577701" cy="921209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B0B2A90E-CDA9-41C4-9E49-407BDFC766D7}"/>
                  </a:ext>
                </a:extLst>
              </p:cNvPr>
              <p:cNvSpPr/>
              <p:nvPr/>
            </p:nvSpPr>
            <p:spPr>
              <a:xfrm>
                <a:off x="5670504" y="2164420"/>
                <a:ext cx="1633491" cy="639192"/>
              </a:xfrm>
              <a:prstGeom prst="ellipse">
                <a:avLst/>
              </a:prstGeom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Corpus 1</a:t>
                </a:r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2FEC6DF0-35AA-4441-833A-F20C26ED27C7}"/>
                  </a:ext>
                </a:extLst>
              </p:cNvPr>
              <p:cNvSpPr/>
              <p:nvPr/>
            </p:nvSpPr>
            <p:spPr>
              <a:xfrm>
                <a:off x="7047784" y="2164420"/>
                <a:ext cx="1633491" cy="639192"/>
              </a:xfrm>
              <a:prstGeom prst="ellipse">
                <a:avLst/>
              </a:prstGeom>
              <a:noFill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Corpus 2</a:t>
                </a:r>
              </a:p>
            </p:txBody>
          </p:sp>
        </p:grpSp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id="{E4E0DB36-5B5F-4548-B9D7-B88D2E841489}"/>
                </a:ext>
              </a:extLst>
            </p:cNvPr>
            <p:cNvSpPr/>
            <p:nvPr/>
          </p:nvSpPr>
          <p:spPr>
            <a:xfrm>
              <a:off x="7810976" y="2879557"/>
              <a:ext cx="1159641" cy="443883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Topic 1</a:t>
              </a:r>
            </a:p>
          </p:txBody>
        </p:sp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id="{A1009286-AA0E-4D8B-95AE-F3065CE4CA7A}"/>
                </a:ext>
              </a:extLst>
            </p:cNvPr>
            <p:cNvSpPr/>
            <p:nvPr/>
          </p:nvSpPr>
          <p:spPr>
            <a:xfrm>
              <a:off x="7810976" y="3359712"/>
              <a:ext cx="1159641" cy="443883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Topic 2</a:t>
              </a:r>
            </a:p>
          </p:txBody>
        </p:sp>
        <p:sp>
          <p:nvSpPr>
            <p:cNvPr id="50" name="Rectangle: Rounded Corners 49">
              <a:extLst>
                <a:ext uri="{FF2B5EF4-FFF2-40B4-BE49-F238E27FC236}">
                  <a16:creationId xmlns:a16="http://schemas.microsoft.com/office/drawing/2014/main" id="{7210A06F-87FA-4417-978B-355E6C4FD99D}"/>
                </a:ext>
              </a:extLst>
            </p:cNvPr>
            <p:cNvSpPr/>
            <p:nvPr/>
          </p:nvSpPr>
          <p:spPr>
            <a:xfrm>
              <a:off x="7810976" y="3839867"/>
              <a:ext cx="1159641" cy="443883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…</a:t>
              </a:r>
            </a:p>
          </p:txBody>
        </p:sp>
        <p:sp>
          <p:nvSpPr>
            <p:cNvPr id="51" name="Rectangle: Rounded Corners 50">
              <a:extLst>
                <a:ext uri="{FF2B5EF4-FFF2-40B4-BE49-F238E27FC236}">
                  <a16:creationId xmlns:a16="http://schemas.microsoft.com/office/drawing/2014/main" id="{DFC689E0-A2CD-434F-AA42-3FC72121CFEE}"/>
                </a:ext>
              </a:extLst>
            </p:cNvPr>
            <p:cNvSpPr/>
            <p:nvPr/>
          </p:nvSpPr>
          <p:spPr>
            <a:xfrm>
              <a:off x="7810976" y="4320566"/>
              <a:ext cx="1159641" cy="443883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Topic K</a:t>
              </a:r>
              <a:r>
                <a:rPr lang="en-US" sz="1200" dirty="0"/>
                <a:t>2</a:t>
              </a:r>
              <a:endParaRPr lang="en-US" dirty="0"/>
            </a:p>
          </p:txBody>
        </p:sp>
        <p:sp>
          <p:nvSpPr>
            <p:cNvPr id="52" name="Rectangle: Rounded Corners 51">
              <a:extLst>
                <a:ext uri="{FF2B5EF4-FFF2-40B4-BE49-F238E27FC236}">
                  <a16:creationId xmlns:a16="http://schemas.microsoft.com/office/drawing/2014/main" id="{A237C463-BFD1-4DA7-A074-A10698F9603D}"/>
                </a:ext>
              </a:extLst>
            </p:cNvPr>
            <p:cNvSpPr/>
            <p:nvPr/>
          </p:nvSpPr>
          <p:spPr>
            <a:xfrm>
              <a:off x="5259376" y="2879557"/>
              <a:ext cx="1159641" cy="443883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Topic 1</a:t>
              </a:r>
            </a:p>
          </p:txBody>
        </p:sp>
        <p:sp>
          <p:nvSpPr>
            <p:cNvPr id="53" name="Rectangle: Rounded Corners 52">
              <a:extLst>
                <a:ext uri="{FF2B5EF4-FFF2-40B4-BE49-F238E27FC236}">
                  <a16:creationId xmlns:a16="http://schemas.microsoft.com/office/drawing/2014/main" id="{0012CF54-746F-4A4B-A4F2-7ADE3CF7CD71}"/>
                </a:ext>
              </a:extLst>
            </p:cNvPr>
            <p:cNvSpPr/>
            <p:nvPr/>
          </p:nvSpPr>
          <p:spPr>
            <a:xfrm>
              <a:off x="5259376" y="3359712"/>
              <a:ext cx="1159641" cy="443883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Topic 2</a:t>
              </a:r>
            </a:p>
          </p:txBody>
        </p:sp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FB520F46-DF2B-4F4E-BEE1-D33A94B3BD13}"/>
                </a:ext>
              </a:extLst>
            </p:cNvPr>
            <p:cNvSpPr/>
            <p:nvPr/>
          </p:nvSpPr>
          <p:spPr>
            <a:xfrm>
              <a:off x="5259376" y="3839867"/>
              <a:ext cx="1159641" cy="443883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…</a:t>
              </a:r>
            </a:p>
          </p:txBody>
        </p:sp>
        <p:sp>
          <p:nvSpPr>
            <p:cNvPr id="55" name="Rectangle: Rounded Corners 54">
              <a:extLst>
                <a:ext uri="{FF2B5EF4-FFF2-40B4-BE49-F238E27FC236}">
                  <a16:creationId xmlns:a16="http://schemas.microsoft.com/office/drawing/2014/main" id="{A3119AFB-D745-4EF3-986F-2CBE4CF893B0}"/>
                </a:ext>
              </a:extLst>
            </p:cNvPr>
            <p:cNvSpPr/>
            <p:nvPr/>
          </p:nvSpPr>
          <p:spPr>
            <a:xfrm>
              <a:off x="5259376" y="4320566"/>
              <a:ext cx="1159641" cy="443883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Topic K</a:t>
              </a:r>
              <a:r>
                <a:rPr lang="en-US" sz="1200" dirty="0"/>
                <a:t>1</a:t>
              </a:r>
              <a:endParaRPr lang="en-US" dirty="0"/>
            </a:p>
          </p:txBody>
        </p:sp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C54F6E32-6C8C-4E3F-8726-F9A397F79914}"/>
                </a:ext>
              </a:extLst>
            </p:cNvPr>
            <p:cNvSpPr/>
            <p:nvPr/>
          </p:nvSpPr>
          <p:spPr>
            <a:xfrm>
              <a:off x="6535176" y="2879587"/>
              <a:ext cx="1159641" cy="1884892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One overlap topic</a:t>
              </a:r>
            </a:p>
          </p:txBody>
        </p:sp>
        <p:sp>
          <p:nvSpPr>
            <p:cNvPr id="57" name="Arrow: Right 56">
              <a:extLst>
                <a:ext uri="{FF2B5EF4-FFF2-40B4-BE49-F238E27FC236}">
                  <a16:creationId xmlns:a16="http://schemas.microsoft.com/office/drawing/2014/main" id="{2D4C9D04-D556-4D29-BD68-08F7530AC2E5}"/>
                </a:ext>
              </a:extLst>
            </p:cNvPr>
            <p:cNvSpPr/>
            <p:nvPr/>
          </p:nvSpPr>
          <p:spPr>
            <a:xfrm rot="5400000">
              <a:off x="6742251" y="2321707"/>
              <a:ext cx="719925" cy="156893"/>
            </a:xfrm>
            <a:prstGeom prst="rightArrow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Arrow: Right 57">
              <a:extLst>
                <a:ext uri="{FF2B5EF4-FFF2-40B4-BE49-F238E27FC236}">
                  <a16:creationId xmlns:a16="http://schemas.microsoft.com/office/drawing/2014/main" id="{8D6C9872-ABF2-48CA-98F1-F2FC807DD816}"/>
                </a:ext>
              </a:extLst>
            </p:cNvPr>
            <p:cNvSpPr/>
            <p:nvPr/>
          </p:nvSpPr>
          <p:spPr>
            <a:xfrm rot="7340052">
              <a:off x="5766580" y="2350576"/>
              <a:ext cx="573856" cy="217742"/>
            </a:xfrm>
            <a:prstGeom prst="rightArrow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Arrow: Right 58">
              <a:extLst>
                <a:ext uri="{FF2B5EF4-FFF2-40B4-BE49-F238E27FC236}">
                  <a16:creationId xmlns:a16="http://schemas.microsoft.com/office/drawing/2014/main" id="{A1F26F40-D723-4C69-BEC0-32BADED8B9D5}"/>
                </a:ext>
              </a:extLst>
            </p:cNvPr>
            <p:cNvSpPr/>
            <p:nvPr/>
          </p:nvSpPr>
          <p:spPr>
            <a:xfrm rot="3020367">
              <a:off x="7833323" y="2336800"/>
              <a:ext cx="649326" cy="211663"/>
            </a:xfrm>
            <a:prstGeom prst="rightArrow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012300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4338C28-5F76-4E83-ABEB-39F5EE0656F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How</a:t>
            </a:r>
            <a:r>
              <a:rPr lang="en-US" dirty="0"/>
              <a:t> we do? (Our Model)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3CBD8C8-6F65-4E55-90EB-C262E2B0AF48}"/>
              </a:ext>
            </a:extLst>
          </p:cNvPr>
          <p:cNvGrpSpPr/>
          <p:nvPr/>
        </p:nvGrpSpPr>
        <p:grpSpPr>
          <a:xfrm>
            <a:off x="710214" y="1954540"/>
            <a:ext cx="7299892" cy="3025938"/>
            <a:chOff x="1624613" y="1740023"/>
            <a:chExt cx="7299892" cy="302593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8C9A314-A62D-4248-A5A9-E9A173938B51}"/>
                </a:ext>
              </a:extLst>
            </p:cNvPr>
            <p:cNvSpPr/>
            <p:nvPr/>
          </p:nvSpPr>
          <p:spPr>
            <a:xfrm>
              <a:off x="2641842" y="1740023"/>
              <a:ext cx="4036050" cy="3025938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9D60705-65FF-4108-88F2-B3BB0E06C28C}"/>
                </a:ext>
              </a:extLst>
            </p:cNvPr>
            <p:cNvSpPr/>
            <p:nvPr/>
          </p:nvSpPr>
          <p:spPr>
            <a:xfrm>
              <a:off x="4047464" y="1846554"/>
              <a:ext cx="2379969" cy="2716567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7889831-D243-4BD5-9F8C-1B8DF0128A31}"/>
                </a:ext>
              </a:extLst>
            </p:cNvPr>
            <p:cNvSpPr/>
            <p:nvPr/>
          </p:nvSpPr>
          <p:spPr>
            <a:xfrm>
              <a:off x="6800923" y="2530145"/>
              <a:ext cx="1186725" cy="1010762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Oval 6">
                  <a:extLst>
                    <a:ext uri="{FF2B5EF4-FFF2-40B4-BE49-F238E27FC236}">
                      <a16:creationId xmlns:a16="http://schemas.microsoft.com/office/drawing/2014/main" id="{253BF133-CE77-440B-A180-718788F63CD0}"/>
                    </a:ext>
                  </a:extLst>
                </p:cNvPr>
                <p:cNvSpPr/>
                <p:nvPr/>
              </p:nvSpPr>
              <p:spPr>
                <a:xfrm>
                  <a:off x="4443996" y="1944205"/>
                  <a:ext cx="612559" cy="612559"/>
                </a:xfrm>
                <a:prstGeom prst="ellipse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9" name="Oval 8">
                  <a:extLst>
                    <a:ext uri="{FF2B5EF4-FFF2-40B4-BE49-F238E27FC236}">
                      <a16:creationId xmlns:a16="http://schemas.microsoft.com/office/drawing/2014/main" id="{A474445B-2020-424C-B05C-4C3187D9353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43996" y="1944205"/>
                  <a:ext cx="612559" cy="612559"/>
                </a:xfrm>
                <a:prstGeom prst="ellipse">
                  <a:avLst/>
                </a:prstGeom>
                <a:blipFill>
                  <a:blip r:embed="rId2"/>
                  <a:stretch>
                    <a:fillRect/>
                  </a:stretch>
                </a:blipFill>
                <a:ln w="2857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Oval 7">
                  <a:extLst>
                    <a:ext uri="{FF2B5EF4-FFF2-40B4-BE49-F238E27FC236}">
                      <a16:creationId xmlns:a16="http://schemas.microsoft.com/office/drawing/2014/main" id="{6BDA218C-41E8-4963-9A5D-0059E2303522}"/>
                    </a:ext>
                  </a:extLst>
                </p:cNvPr>
                <p:cNvSpPr/>
                <p:nvPr/>
              </p:nvSpPr>
              <p:spPr>
                <a:xfrm>
                  <a:off x="3038373" y="2878748"/>
                  <a:ext cx="612559" cy="612559"/>
                </a:xfrm>
                <a:prstGeom prst="ellipse">
                  <a:avLst/>
                </a:prstGeom>
                <a:pattFill prst="ltDnDiag">
                  <a:fgClr>
                    <a:schemeClr val="tx1">
                      <a:lumMod val="95000"/>
                      <a:lumOff val="5000"/>
                    </a:schemeClr>
                  </a:fgClr>
                  <a:bgClr>
                    <a:schemeClr val="bg1"/>
                  </a:bgClr>
                </a:patt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0" name="Oval 9">
                  <a:extLst>
                    <a:ext uri="{FF2B5EF4-FFF2-40B4-BE49-F238E27FC236}">
                      <a16:creationId xmlns:a16="http://schemas.microsoft.com/office/drawing/2014/main" id="{D8DDE1AD-1338-469A-A9E5-4424A99CC086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38373" y="2878748"/>
                  <a:ext cx="612559" cy="612559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2857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Oval 8">
                  <a:extLst>
                    <a:ext uri="{FF2B5EF4-FFF2-40B4-BE49-F238E27FC236}">
                      <a16:creationId xmlns:a16="http://schemas.microsoft.com/office/drawing/2014/main" id="{A2500077-F07E-4290-AB24-C455646F8381}"/>
                    </a:ext>
                  </a:extLst>
                </p:cNvPr>
                <p:cNvSpPr/>
                <p:nvPr/>
              </p:nvSpPr>
              <p:spPr>
                <a:xfrm>
                  <a:off x="4443995" y="3852901"/>
                  <a:ext cx="612559" cy="612559"/>
                </a:xfrm>
                <a:prstGeom prst="ellipse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1" name="Oval 10">
                  <a:extLst>
                    <a:ext uri="{FF2B5EF4-FFF2-40B4-BE49-F238E27FC236}">
                      <a16:creationId xmlns:a16="http://schemas.microsoft.com/office/drawing/2014/main" id="{435318C1-7C6C-416C-AF77-EB7D39F3BCE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43995" y="3852901"/>
                  <a:ext cx="612559" cy="612559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2857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Oval 9">
                  <a:extLst>
                    <a:ext uri="{FF2B5EF4-FFF2-40B4-BE49-F238E27FC236}">
                      <a16:creationId xmlns:a16="http://schemas.microsoft.com/office/drawing/2014/main" id="{B4959A46-463E-483C-B36F-D2C8D3F9CC89}"/>
                    </a:ext>
                  </a:extLst>
                </p:cNvPr>
                <p:cNvSpPr/>
                <p:nvPr/>
              </p:nvSpPr>
              <p:spPr>
                <a:xfrm>
                  <a:off x="5373934" y="2881056"/>
                  <a:ext cx="612559" cy="612559"/>
                </a:xfrm>
                <a:prstGeom prst="ellipse">
                  <a:avLst/>
                </a:prstGeom>
                <a:pattFill prst="ltDnDiag">
                  <a:fgClr>
                    <a:schemeClr val="tx1">
                      <a:lumMod val="95000"/>
                      <a:lumOff val="5000"/>
                    </a:schemeClr>
                  </a:fgClr>
                  <a:bgClr>
                    <a:schemeClr val="bg1"/>
                  </a:bgClr>
                </a:patt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2" name="Oval 11">
                  <a:extLst>
                    <a:ext uri="{FF2B5EF4-FFF2-40B4-BE49-F238E27FC236}">
                      <a16:creationId xmlns:a16="http://schemas.microsoft.com/office/drawing/2014/main" id="{A9222FAE-35BF-48EA-824A-C167A3C03C3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3934" y="2881056"/>
                  <a:ext cx="612559" cy="612559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2857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Oval 10">
                  <a:extLst>
                    <a:ext uri="{FF2B5EF4-FFF2-40B4-BE49-F238E27FC236}">
                      <a16:creationId xmlns:a16="http://schemas.microsoft.com/office/drawing/2014/main" id="{FF7A874F-29B1-474D-9605-FF25DCBB3136}"/>
                    </a:ext>
                  </a:extLst>
                </p:cNvPr>
                <p:cNvSpPr/>
                <p:nvPr/>
              </p:nvSpPr>
              <p:spPr>
                <a:xfrm>
                  <a:off x="5373935" y="3852901"/>
                  <a:ext cx="612559" cy="612559"/>
                </a:xfrm>
                <a:prstGeom prst="ellipse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𝑜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3" name="Oval 12">
                  <a:extLst>
                    <a:ext uri="{FF2B5EF4-FFF2-40B4-BE49-F238E27FC236}">
                      <a16:creationId xmlns:a16="http://schemas.microsoft.com/office/drawing/2014/main" id="{06FCEB46-6BA8-4ECE-B50B-D945D2A729E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73935" y="3852901"/>
                  <a:ext cx="612559" cy="612559"/>
                </a:xfrm>
                <a:prstGeom prst="ellipse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2857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Oval 11">
                  <a:extLst>
                    <a:ext uri="{FF2B5EF4-FFF2-40B4-BE49-F238E27FC236}">
                      <a16:creationId xmlns:a16="http://schemas.microsoft.com/office/drawing/2014/main" id="{894A6772-88CD-4B21-B8B4-B9D463175C9F}"/>
                    </a:ext>
                  </a:extLst>
                </p:cNvPr>
                <p:cNvSpPr/>
                <p:nvPr/>
              </p:nvSpPr>
              <p:spPr>
                <a:xfrm>
                  <a:off x="6999294" y="2881056"/>
                  <a:ext cx="612559" cy="612559"/>
                </a:xfrm>
                <a:prstGeom prst="ellipse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𝜑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4" name="Oval 13">
                  <a:extLst>
                    <a:ext uri="{FF2B5EF4-FFF2-40B4-BE49-F238E27FC236}">
                      <a16:creationId xmlns:a16="http://schemas.microsoft.com/office/drawing/2014/main" id="{879C3A9D-3B27-418B-B7DD-D2806C41DDF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999294" y="2881056"/>
                  <a:ext cx="612559" cy="612559"/>
                </a:xfrm>
                <a:prstGeom prst="ellipse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 w="2857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53EE8AE-DFAF-4A24-9F55-C792DDBFF05D}"/>
                </a:ext>
              </a:extLst>
            </p:cNvPr>
            <p:cNvSpPr/>
            <p:nvPr/>
          </p:nvSpPr>
          <p:spPr>
            <a:xfrm>
              <a:off x="6800923" y="3715259"/>
              <a:ext cx="1186724" cy="847862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Oval 13">
                  <a:extLst>
                    <a:ext uri="{FF2B5EF4-FFF2-40B4-BE49-F238E27FC236}">
                      <a16:creationId xmlns:a16="http://schemas.microsoft.com/office/drawing/2014/main" id="{6469E9F1-F2E1-4746-A44C-C29205289B9D}"/>
                    </a:ext>
                  </a:extLst>
                </p:cNvPr>
                <p:cNvSpPr/>
                <p:nvPr/>
              </p:nvSpPr>
              <p:spPr>
                <a:xfrm>
                  <a:off x="8311946" y="2878746"/>
                  <a:ext cx="612559" cy="612559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𝛽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7" name="Oval 16">
                  <a:extLst>
                    <a:ext uri="{FF2B5EF4-FFF2-40B4-BE49-F238E27FC236}">
                      <a16:creationId xmlns:a16="http://schemas.microsoft.com/office/drawing/2014/main" id="{54AB5917-B9F3-4505-8FDF-BADE0A32EE3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11946" y="2878746"/>
                  <a:ext cx="612559" cy="612559"/>
                </a:xfrm>
                <a:prstGeom prst="ellipse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 w="2857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Oval 14">
                  <a:extLst>
                    <a:ext uri="{FF2B5EF4-FFF2-40B4-BE49-F238E27FC236}">
                      <a16:creationId xmlns:a16="http://schemas.microsoft.com/office/drawing/2014/main" id="{AF2BF398-8248-4E2A-8320-85F85AA9BE12}"/>
                    </a:ext>
                  </a:extLst>
                </p:cNvPr>
                <p:cNvSpPr/>
                <p:nvPr/>
              </p:nvSpPr>
              <p:spPr>
                <a:xfrm>
                  <a:off x="7005069" y="3847186"/>
                  <a:ext cx="612559" cy="612559"/>
                </a:xfrm>
                <a:prstGeom prst="ellipse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8" name="Oval 17">
                  <a:extLst>
                    <a:ext uri="{FF2B5EF4-FFF2-40B4-BE49-F238E27FC236}">
                      <a16:creationId xmlns:a16="http://schemas.microsoft.com/office/drawing/2014/main" id="{1C2A9201-F73D-4F95-BA8C-4087F68FE8B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05069" y="3847186"/>
                  <a:ext cx="612559" cy="612559"/>
                </a:xfrm>
                <a:prstGeom prst="ellipse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 w="2857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Oval 15">
                  <a:extLst>
                    <a:ext uri="{FF2B5EF4-FFF2-40B4-BE49-F238E27FC236}">
                      <a16:creationId xmlns:a16="http://schemas.microsoft.com/office/drawing/2014/main" id="{D63C4821-6862-4740-BB04-C0C01406BE04}"/>
                    </a:ext>
                  </a:extLst>
                </p:cNvPr>
                <p:cNvSpPr/>
                <p:nvPr/>
              </p:nvSpPr>
              <p:spPr>
                <a:xfrm>
                  <a:off x="8311945" y="3847185"/>
                  <a:ext cx="612559" cy="612559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𝛾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19" name="Oval 18">
                  <a:extLst>
                    <a:ext uri="{FF2B5EF4-FFF2-40B4-BE49-F238E27FC236}">
                      <a16:creationId xmlns:a16="http://schemas.microsoft.com/office/drawing/2014/main" id="{9D5BF8D5-F2EC-44E5-9C05-0C3791791B8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11945" y="3847185"/>
                  <a:ext cx="612559" cy="612559"/>
                </a:xfrm>
                <a:prstGeom prst="ellipse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 w="2857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Oval 16">
                  <a:extLst>
                    <a:ext uri="{FF2B5EF4-FFF2-40B4-BE49-F238E27FC236}">
                      <a16:creationId xmlns:a16="http://schemas.microsoft.com/office/drawing/2014/main" id="{9F66EAF5-F9B7-4FD3-AAAA-9FBA946CE03A}"/>
                    </a:ext>
                  </a:extLst>
                </p:cNvPr>
                <p:cNvSpPr/>
                <p:nvPr/>
              </p:nvSpPr>
              <p:spPr>
                <a:xfrm>
                  <a:off x="3038374" y="3852904"/>
                  <a:ext cx="612559" cy="612559"/>
                </a:xfrm>
                <a:prstGeom prst="ellipse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0" name="Oval 19">
                  <a:extLst>
                    <a:ext uri="{FF2B5EF4-FFF2-40B4-BE49-F238E27FC236}">
                      <a16:creationId xmlns:a16="http://schemas.microsoft.com/office/drawing/2014/main" id="{C5B90342-AEA8-4C6D-AFD5-4F870483844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38374" y="3852904"/>
                  <a:ext cx="612559" cy="612559"/>
                </a:xfrm>
                <a:prstGeom prst="ellipse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 w="2857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Oval 17">
                  <a:extLst>
                    <a:ext uri="{FF2B5EF4-FFF2-40B4-BE49-F238E27FC236}">
                      <a16:creationId xmlns:a16="http://schemas.microsoft.com/office/drawing/2014/main" id="{758BC873-B892-4712-9332-45A580E65B6F}"/>
                    </a:ext>
                  </a:extLst>
                </p:cNvPr>
                <p:cNvSpPr/>
                <p:nvPr/>
              </p:nvSpPr>
              <p:spPr>
                <a:xfrm>
                  <a:off x="3038373" y="1944208"/>
                  <a:ext cx="612559" cy="612559"/>
                </a:xfrm>
                <a:prstGeom prst="ellipse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1" name="Oval 20">
                  <a:extLst>
                    <a:ext uri="{FF2B5EF4-FFF2-40B4-BE49-F238E27FC236}">
                      <a16:creationId xmlns:a16="http://schemas.microsoft.com/office/drawing/2014/main" id="{D0CB240D-F6F8-428A-9481-8F0F46C6BFB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38373" y="1944208"/>
                  <a:ext cx="612559" cy="612559"/>
                </a:xfrm>
                <a:prstGeom prst="ellipse">
                  <a:avLst/>
                </a:prstGeom>
                <a:blipFill>
                  <a:blip r:embed="rId12"/>
                  <a:stretch>
                    <a:fillRect/>
                  </a:stretch>
                </a:blipFill>
                <a:ln w="2857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Oval 18">
                  <a:extLst>
                    <a:ext uri="{FF2B5EF4-FFF2-40B4-BE49-F238E27FC236}">
                      <a16:creationId xmlns:a16="http://schemas.microsoft.com/office/drawing/2014/main" id="{8A6F7B9A-572C-4CA1-B8A9-C355821B5A8D}"/>
                    </a:ext>
                  </a:extLst>
                </p:cNvPr>
                <p:cNvSpPr/>
                <p:nvPr/>
              </p:nvSpPr>
              <p:spPr>
                <a:xfrm>
                  <a:off x="1624614" y="3852901"/>
                  <a:ext cx="612559" cy="612559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23" name="Oval 22">
                  <a:extLst>
                    <a:ext uri="{FF2B5EF4-FFF2-40B4-BE49-F238E27FC236}">
                      <a16:creationId xmlns:a16="http://schemas.microsoft.com/office/drawing/2014/main" id="{E62820B2-037C-4ADD-BF76-7CFAA9A7410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24614" y="3852901"/>
                  <a:ext cx="612559" cy="612559"/>
                </a:xfrm>
                <a:prstGeom prst="ellipse">
                  <a:avLst/>
                </a:prstGeom>
                <a:blipFill>
                  <a:blip r:embed="rId13"/>
                  <a:stretch>
                    <a:fillRect/>
                  </a:stretch>
                </a:blipFill>
                <a:ln w="2857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Oval 19">
                  <a:extLst>
                    <a:ext uri="{FF2B5EF4-FFF2-40B4-BE49-F238E27FC236}">
                      <a16:creationId xmlns:a16="http://schemas.microsoft.com/office/drawing/2014/main" id="{DC73CCB6-77ED-4421-9DB6-4AC23C77F5A8}"/>
                    </a:ext>
                  </a:extLst>
                </p:cNvPr>
                <p:cNvSpPr/>
                <p:nvPr/>
              </p:nvSpPr>
              <p:spPr>
                <a:xfrm>
                  <a:off x="1624613" y="1944205"/>
                  <a:ext cx="612559" cy="612559"/>
                </a:xfrm>
                <a:prstGeom prst="ellipse">
                  <a:avLst/>
                </a:prstGeom>
                <a:solidFill>
                  <a:schemeClr val="bg1">
                    <a:lumMod val="75000"/>
                  </a:schemeClr>
                </a:solidFill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4" name="Oval 23">
                  <a:extLst>
                    <a:ext uri="{FF2B5EF4-FFF2-40B4-BE49-F238E27FC236}">
                      <a16:creationId xmlns:a16="http://schemas.microsoft.com/office/drawing/2014/main" id="{D3F72189-15AF-4D51-98BE-10A6A388982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24613" y="1944205"/>
                  <a:ext cx="612559" cy="612559"/>
                </a:xfrm>
                <a:prstGeom prst="ellipse">
                  <a:avLst/>
                </a:prstGeom>
                <a:blipFill>
                  <a:blip r:embed="rId14"/>
                  <a:stretch>
                    <a:fillRect/>
                  </a:stretch>
                </a:blipFill>
                <a:ln w="28575">
                  <a:solidFill>
                    <a:schemeClr val="tx1"/>
                  </a:solidFill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DFC32C00-0ABB-4AF9-9570-456E4A73C16A}"/>
                </a:ext>
              </a:extLst>
            </p:cNvPr>
            <p:cNvCxnSpPr>
              <a:cxnSpLocks/>
              <a:stCxn id="20" idx="6"/>
              <a:endCxn id="18" idx="2"/>
            </p:cNvCxnSpPr>
            <p:nvPr/>
          </p:nvCxnSpPr>
          <p:spPr>
            <a:xfrm>
              <a:off x="2237172" y="2250485"/>
              <a:ext cx="801201" cy="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42690053-2F42-4DE9-B01F-4171FFAB08A0}"/>
                </a:ext>
              </a:extLst>
            </p:cNvPr>
            <p:cNvCxnSpPr>
              <a:cxnSpLocks/>
              <a:stCxn id="18" idx="6"/>
              <a:endCxn id="7" idx="2"/>
            </p:cNvCxnSpPr>
            <p:nvPr/>
          </p:nvCxnSpPr>
          <p:spPr>
            <a:xfrm flipV="1">
              <a:off x="3650932" y="2250485"/>
              <a:ext cx="793064" cy="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82CAD967-DE0F-4C7D-AD67-21F07C3FD3AC}"/>
                </a:ext>
              </a:extLst>
            </p:cNvPr>
            <p:cNvCxnSpPr>
              <a:cxnSpLocks/>
              <a:stCxn id="17" idx="6"/>
              <a:endCxn id="9" idx="2"/>
            </p:cNvCxnSpPr>
            <p:nvPr/>
          </p:nvCxnSpPr>
          <p:spPr>
            <a:xfrm flipV="1">
              <a:off x="3650933" y="4159181"/>
              <a:ext cx="793062" cy="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F1DC3B6F-3E65-4E4C-9F80-1A242B49B3C1}"/>
                </a:ext>
              </a:extLst>
            </p:cNvPr>
            <p:cNvCxnSpPr>
              <a:cxnSpLocks/>
              <a:stCxn id="7" idx="6"/>
              <a:endCxn id="10" idx="1"/>
            </p:cNvCxnSpPr>
            <p:nvPr/>
          </p:nvCxnSpPr>
          <p:spPr>
            <a:xfrm>
              <a:off x="5056555" y="2250485"/>
              <a:ext cx="407086" cy="72027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1C307FB7-39CC-40E0-8C90-5A1AD7FEA7A0}"/>
                </a:ext>
              </a:extLst>
            </p:cNvPr>
            <p:cNvCxnSpPr>
              <a:cxnSpLocks/>
              <a:stCxn id="8" idx="6"/>
              <a:endCxn id="10" idx="2"/>
            </p:cNvCxnSpPr>
            <p:nvPr/>
          </p:nvCxnSpPr>
          <p:spPr>
            <a:xfrm>
              <a:off x="3650932" y="3185028"/>
              <a:ext cx="1723002" cy="230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E0EC3C3F-1E1B-48DA-AB24-10D525399207}"/>
                </a:ext>
              </a:extLst>
            </p:cNvPr>
            <p:cNvCxnSpPr>
              <a:cxnSpLocks/>
              <a:stCxn id="9" idx="7"/>
              <a:endCxn id="10" idx="3"/>
            </p:cNvCxnSpPr>
            <p:nvPr/>
          </p:nvCxnSpPr>
          <p:spPr>
            <a:xfrm flipV="1">
              <a:off x="4966847" y="3403908"/>
              <a:ext cx="496794" cy="53870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607AE26D-7AD5-4DF7-831C-89D6C82B5347}"/>
                </a:ext>
              </a:extLst>
            </p:cNvPr>
            <p:cNvCxnSpPr>
              <a:cxnSpLocks/>
              <a:stCxn id="11" idx="0"/>
              <a:endCxn id="10" idx="4"/>
            </p:cNvCxnSpPr>
            <p:nvPr/>
          </p:nvCxnSpPr>
          <p:spPr>
            <a:xfrm flipH="1" flipV="1">
              <a:off x="5680214" y="3493615"/>
              <a:ext cx="1" cy="35928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11BB86BD-3801-48F2-94B1-5A1A78041A7D}"/>
                </a:ext>
              </a:extLst>
            </p:cNvPr>
            <p:cNvCxnSpPr>
              <a:cxnSpLocks/>
              <a:stCxn id="14" idx="2"/>
              <a:endCxn id="12" idx="6"/>
            </p:cNvCxnSpPr>
            <p:nvPr/>
          </p:nvCxnSpPr>
          <p:spPr>
            <a:xfrm flipH="1">
              <a:off x="7611853" y="3185026"/>
              <a:ext cx="700093" cy="231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097CB6B2-F9F8-4485-B6E9-D950D8DF77D7}"/>
                </a:ext>
              </a:extLst>
            </p:cNvPr>
            <p:cNvCxnSpPr>
              <a:cxnSpLocks/>
              <a:stCxn id="12" idx="2"/>
              <a:endCxn id="10" idx="6"/>
            </p:cNvCxnSpPr>
            <p:nvPr/>
          </p:nvCxnSpPr>
          <p:spPr>
            <a:xfrm flipH="1">
              <a:off x="5986493" y="3187336"/>
              <a:ext cx="1012801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1A07E8FE-6B71-4A09-BE3C-5693E29A21FB}"/>
                </a:ext>
              </a:extLst>
            </p:cNvPr>
            <p:cNvCxnSpPr>
              <a:cxnSpLocks/>
              <a:stCxn id="16" idx="2"/>
              <a:endCxn id="15" idx="6"/>
            </p:cNvCxnSpPr>
            <p:nvPr/>
          </p:nvCxnSpPr>
          <p:spPr>
            <a:xfrm flipH="1">
              <a:off x="7617628" y="4153465"/>
              <a:ext cx="694317" cy="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5F797C96-4079-49A8-BC0F-E95C1C5C86C8}"/>
                </a:ext>
              </a:extLst>
            </p:cNvPr>
            <p:cNvCxnSpPr>
              <a:cxnSpLocks/>
              <a:stCxn id="15" idx="2"/>
              <a:endCxn id="11" idx="6"/>
            </p:cNvCxnSpPr>
            <p:nvPr/>
          </p:nvCxnSpPr>
          <p:spPr>
            <a:xfrm flipH="1">
              <a:off x="5986494" y="4153466"/>
              <a:ext cx="1018575" cy="571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8DBB6DF1-8180-407D-9E33-6B9282D8EB7D}"/>
                </a:ext>
              </a:extLst>
            </p:cNvPr>
            <p:cNvCxnSpPr>
              <a:cxnSpLocks/>
              <a:stCxn id="19" idx="6"/>
              <a:endCxn id="17" idx="2"/>
            </p:cNvCxnSpPr>
            <p:nvPr/>
          </p:nvCxnSpPr>
          <p:spPr>
            <a:xfrm>
              <a:off x="2237173" y="4159181"/>
              <a:ext cx="801201" cy="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EAC86C10-1BE7-4DB5-A275-E8A1BEEA8DF5}"/>
                    </a:ext>
                  </a:extLst>
                </p:cNvPr>
                <p:cNvSpPr txBox="1"/>
                <p:nvPr/>
              </p:nvSpPr>
              <p:spPr>
                <a:xfrm>
                  <a:off x="2652929" y="4465459"/>
                  <a:ext cx="83151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3" name="TextBox 92">
                  <a:extLst>
                    <a:ext uri="{FF2B5EF4-FFF2-40B4-BE49-F238E27FC236}">
                      <a16:creationId xmlns:a16="http://schemas.microsoft.com/office/drawing/2014/main" id="{1A67A32D-1C01-4FC8-AF23-A79690ADF68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652929" y="4465459"/>
                  <a:ext cx="831510" cy="276999"/>
                </a:xfrm>
                <a:prstGeom prst="rect">
                  <a:avLst/>
                </a:prstGeom>
                <a:blipFill>
                  <a:blip r:embed="rId15"/>
                  <a:stretch>
                    <a:fillRect l="-5839" r="-2190"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02B63C70-ACFE-4DB9-8F90-9F919408F6EE}"/>
                    </a:ext>
                  </a:extLst>
                </p:cNvPr>
                <p:cNvSpPr txBox="1"/>
                <p:nvPr/>
              </p:nvSpPr>
              <p:spPr>
                <a:xfrm>
                  <a:off x="6065646" y="1944205"/>
                  <a:ext cx="226857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4" name="TextBox 93">
                  <a:extLst>
                    <a:ext uri="{FF2B5EF4-FFF2-40B4-BE49-F238E27FC236}">
                      <a16:creationId xmlns:a16="http://schemas.microsoft.com/office/drawing/2014/main" id="{21D8791E-1C9E-4B61-BC17-B5FF377ECAD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65646" y="1944205"/>
                  <a:ext cx="226857" cy="276999"/>
                </a:xfrm>
                <a:prstGeom prst="rect">
                  <a:avLst/>
                </a:prstGeom>
                <a:blipFill>
                  <a:blip r:embed="rId16"/>
                  <a:stretch>
                    <a:fillRect l="-24324" r="-24324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TextBox 34">
                  <a:extLst>
                    <a:ext uri="{FF2B5EF4-FFF2-40B4-BE49-F238E27FC236}">
                      <a16:creationId xmlns:a16="http://schemas.microsoft.com/office/drawing/2014/main" id="{186A178F-1CD5-4A76-A450-690210E92B10}"/>
                    </a:ext>
                  </a:extLst>
                </p:cNvPr>
                <p:cNvSpPr txBox="1"/>
                <p:nvPr/>
              </p:nvSpPr>
              <p:spPr>
                <a:xfrm>
                  <a:off x="6816716" y="2580492"/>
                  <a:ext cx="120097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𝑍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240088EC-1EEE-4463-BC96-32C448E15BF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16716" y="2580492"/>
                  <a:ext cx="1200970" cy="276999"/>
                </a:xfrm>
                <a:prstGeom prst="rect">
                  <a:avLst/>
                </a:prstGeom>
                <a:blipFill>
                  <a:blip r:embed="rId17"/>
                  <a:stretch>
                    <a:fillRect l="-4061" r="-4569" b="-1521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TextBox 35">
                  <a:extLst>
                    <a:ext uri="{FF2B5EF4-FFF2-40B4-BE49-F238E27FC236}">
                      <a16:creationId xmlns:a16="http://schemas.microsoft.com/office/drawing/2014/main" id="{87479AD4-D5F1-41B2-BC77-6A168857CFC5}"/>
                    </a:ext>
                  </a:extLst>
                </p:cNvPr>
                <p:cNvSpPr txBox="1"/>
                <p:nvPr/>
              </p:nvSpPr>
              <p:spPr>
                <a:xfrm>
                  <a:off x="7731204" y="3746972"/>
                  <a:ext cx="18114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lang="en-US" dirty="0"/>
                </a:p>
              </p:txBody>
            </p:sp>
          </mc:Choice>
          <mc:Fallback xmlns=""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824D231E-9172-4E6F-BC50-72F5A29E6E4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731204" y="3746972"/>
                  <a:ext cx="181140" cy="276999"/>
                </a:xfrm>
                <a:prstGeom prst="rect">
                  <a:avLst/>
                </a:prstGeom>
                <a:blipFill>
                  <a:blip r:embed="rId18"/>
                  <a:stretch>
                    <a:fillRect l="-30000" r="-30000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4CFD43EE-6AEA-412C-A692-E11A04C2BFEA}"/>
                </a:ext>
              </a:extLst>
            </p:cNvPr>
            <p:cNvCxnSpPr>
              <a:cxnSpLocks/>
              <a:stCxn id="8" idx="5"/>
              <a:endCxn id="11" idx="1"/>
            </p:cNvCxnSpPr>
            <p:nvPr/>
          </p:nvCxnSpPr>
          <p:spPr>
            <a:xfrm>
              <a:off x="3561225" y="3401600"/>
              <a:ext cx="1902417" cy="54100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172611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4294967295"/>
          </p:nvPr>
        </p:nvSpPr>
        <p:spPr>
          <a:xfrm>
            <a:off x="472439" y="809625"/>
            <a:ext cx="8242935" cy="479425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cs typeface="Times New Roman" panose="02020603050405020304" pitchFamily="18" charset="0"/>
              </a:rPr>
              <a:t>Experiments </a:t>
            </a:r>
            <a:endParaRPr lang="en-US" sz="1800" dirty="0"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r>
              <a:rPr lang="en-US" sz="2800" dirty="0">
                <a:cs typeface="Times New Roman" panose="02020603050405020304" pitchFamily="18" charset="0"/>
              </a:rPr>
              <a:t>Preparation: (two pairs of corpora)</a:t>
            </a:r>
          </a:p>
          <a:p>
            <a:r>
              <a:rPr lang="en-US" sz="2400" dirty="0">
                <a:solidFill>
                  <a:srgbClr val="139A29"/>
                </a:solidFill>
                <a:cs typeface="Times New Roman" panose="02020603050405020304" pitchFamily="18" charset="0"/>
              </a:rPr>
              <a:t>Selection: </a:t>
            </a:r>
            <a:r>
              <a:rPr lang="en-US" sz="2400" dirty="0" err="1">
                <a:solidFill>
                  <a:srgbClr val="139A29"/>
                </a:solidFill>
                <a:cs typeface="Times New Roman" panose="02020603050405020304" pitchFamily="18" charset="0"/>
              </a:rPr>
              <a:t>cs</a:t>
            </a:r>
            <a:r>
              <a:rPr lang="en-US" sz="2400" dirty="0">
                <a:solidFill>
                  <a:srgbClr val="139A29"/>
                </a:solidFill>
                <a:cs typeface="Times New Roman" panose="02020603050405020304" pitchFamily="18" charset="0"/>
              </a:rPr>
              <a:t> publications and news articles</a:t>
            </a:r>
          </a:p>
          <a:p>
            <a:pPr lvl="1"/>
            <a:r>
              <a:rPr lang="en-US" sz="2400" dirty="0" err="1">
                <a:cs typeface="Times New Roman" panose="02020603050405020304" pitchFamily="18" charset="0"/>
              </a:rPr>
              <a:t>cs</a:t>
            </a:r>
            <a:r>
              <a:rPr lang="en-US" sz="2400" dirty="0">
                <a:cs typeface="Times New Roman" panose="02020603050405020304" pitchFamily="18" charset="0"/>
              </a:rPr>
              <a:t>: 		17 areas, 136 pairs</a:t>
            </a:r>
          </a:p>
          <a:p>
            <a:pPr lvl="1"/>
            <a:r>
              <a:rPr lang="en-US" sz="2400" dirty="0">
                <a:cs typeface="Times New Roman" panose="02020603050405020304" pitchFamily="18" charset="0"/>
              </a:rPr>
              <a:t>news(rec):	4 areas, 6 pairs</a:t>
            </a:r>
          </a:p>
          <a:p>
            <a:pPr marL="0" indent="0">
              <a:buNone/>
            </a:pPr>
            <a:endParaRPr lang="en-US" sz="2400" dirty="0">
              <a:solidFill>
                <a:srgbClr val="139A29"/>
              </a:solidFill>
              <a:cs typeface="Times New Roman" panose="02020603050405020304" pitchFamily="18" charset="0"/>
            </a:endParaRPr>
          </a:p>
          <a:p>
            <a:r>
              <a:rPr lang="en-US" sz="2400" dirty="0">
                <a:cs typeface="Times New Roman" panose="02020603050405020304" pitchFamily="18" charset="0"/>
              </a:rPr>
              <a:t> </a:t>
            </a:r>
            <a:r>
              <a:rPr lang="en-US" sz="2400" dirty="0">
                <a:solidFill>
                  <a:srgbClr val="139A29"/>
                </a:solidFill>
                <a:cs typeface="Times New Roman" panose="02020603050405020304" pitchFamily="18" charset="0"/>
              </a:rPr>
              <a:t>basic documents preprocessing </a:t>
            </a:r>
          </a:p>
          <a:p>
            <a:pPr lvl="1"/>
            <a:r>
              <a:rPr lang="en-US" sz="2400" dirty="0">
                <a:cs typeface="Times New Roman" panose="02020603050405020304" pitchFamily="18" charset="0"/>
              </a:rPr>
              <a:t>stop words removal </a:t>
            </a:r>
          </a:p>
          <a:p>
            <a:pPr lvl="2"/>
            <a:r>
              <a:rPr lang="en-US" dirty="0">
                <a:cs typeface="Times New Roman" panose="02020603050405020304" pitchFamily="18" charset="0"/>
              </a:rPr>
              <a:t>E.g. 	the, is, at …</a:t>
            </a:r>
          </a:p>
          <a:p>
            <a:pPr lvl="1"/>
            <a:r>
              <a:rPr lang="en-US" sz="2400" dirty="0">
                <a:cs typeface="Times New Roman" panose="02020603050405020304" pitchFamily="18" charset="0"/>
              </a:rPr>
              <a:t>lemmatization </a:t>
            </a:r>
          </a:p>
          <a:p>
            <a:pPr lvl="2"/>
            <a:r>
              <a:rPr lang="en-US" dirty="0">
                <a:cs typeface="Times New Roman" panose="02020603050405020304" pitchFamily="18" charset="0"/>
              </a:rPr>
              <a:t>E.g.  	played-&gt;play, computers -&gt; computer</a:t>
            </a:r>
          </a:p>
          <a:p>
            <a:pPr marL="457200" lvl="1" indent="0">
              <a:buNone/>
            </a:pPr>
            <a:endParaRPr lang="en-US" dirty="0"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endParaRPr lang="en-US" dirty="0">
              <a:cs typeface="Times New Roman" panose="02020603050405020304" pitchFamily="18" charset="0"/>
            </a:endParaRPr>
          </a:p>
          <a:p>
            <a:pPr marL="0" indent="0" algn="ctr">
              <a:buNone/>
            </a:pPr>
            <a:endParaRPr lang="en-US" sz="1800" dirty="0">
              <a:solidFill>
                <a:schemeClr val="tx1"/>
              </a:solidFill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68890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sz="2400" dirty="0" smtClean="0">
            <a:solidFill>
              <a:srgbClr val="139A29"/>
            </a:solidFill>
            <a:latin typeface="Arial"/>
            <a:cs typeface="Arial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Essential.thmx</Template>
  <TotalTime>1417</TotalTime>
  <Words>406</Words>
  <Application>Microsoft Macintosh PowerPoint</Application>
  <PresentationFormat>Letter Paper (8.5x11 in)</PresentationFormat>
  <Paragraphs>151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宋体</vt:lpstr>
      <vt:lpstr>Arial</vt:lpstr>
      <vt:lpstr>Calibri</vt:lpstr>
      <vt:lpstr>Cambria Math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University of North Texas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Young, Kit</dc:creator>
  <cp:lastModifiedBy>Ma, Xu</cp:lastModifiedBy>
  <cp:revision>110</cp:revision>
  <cp:lastPrinted>2016-06-30T15:44:07Z</cp:lastPrinted>
  <dcterms:created xsi:type="dcterms:W3CDTF">2010-11-22T21:44:58Z</dcterms:created>
  <dcterms:modified xsi:type="dcterms:W3CDTF">2019-05-08T21:34:36Z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NewReviewCycle">
    <vt:lpwstr/>
  </property>
</Properties>
</file>